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C39553-B990-40D5-B41E-419D4BCBE04B}">
  <a:tblStyle styleId="{52C39553-B990-40D5-B41E-419D4BCBE0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Hello everyone! As a brief reminder, we are working with the Harvard School of Public Health with help from David Sondak to model PM 2.5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6" name="Shape 7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Using pollution data from </a:t>
            </a:r>
            <a:r>
              <a:rPr lang="en"/>
              <a:t>sparsely distributed</a:t>
            </a:r>
            <a:r>
              <a:rPr lang="en"/>
              <a:t> sensors located throughout the country, our goal is to </a:t>
            </a:r>
            <a:r>
              <a:rPr lang="en" strike="sngStrike"/>
              <a:t>interpolate pollution on a daily level throughout the entire US,</a:t>
            </a:r>
            <a:r>
              <a:rPr lang="en"/>
              <a:t> create a continuous map of pollution on a daily level throughout the US, which</a:t>
            </a:r>
            <a:r>
              <a:rPr lang="en"/>
              <a:t> will ultimately be used to establish causal relationships between pollution and health outcomes.  </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order to do this, a big obstacle that we had to overcome was the amount of missing data. After some research and experimentation, we decided to implement an iterative random forest imputation algorithm, which after some validation, seems to have given us fairly good imputations.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However, thus far, </a:t>
            </a:r>
            <a:r>
              <a:rPr lang="en"/>
              <a:t>the modeling results are not particularly sensitive to </a:t>
            </a:r>
            <a:r>
              <a:rPr lang="en"/>
              <a:t>the quality of imputations likely because of the disproportionate importance of one variable, nearby PM 2.5. Consequently, we are implementing models that explicitly incorporate nearby terms both spatially and temporally.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Shape 55"/>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Shape 6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5" name="Shape 65"/>
          <p:cNvGrpSpPr/>
          <p:nvPr/>
        </p:nvGrpSpPr>
        <p:grpSpPr>
          <a:xfrm>
            <a:off x="0" y="490"/>
            <a:ext cx="5153705" cy="5134399"/>
            <a:chOff x="0" y="75"/>
            <a:chExt cx="5153705" cy="5152950"/>
          </a:xfrm>
        </p:grpSpPr>
        <p:sp>
          <p:nvSpPr>
            <p:cNvPr id="66" name="Shape 6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0" name="Shape 70"/>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1" name="Shape 71"/>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3" name="Shape 73"/>
        <p:cNvGrpSpPr/>
        <p:nvPr/>
      </p:nvGrpSpPr>
      <p:grpSpPr>
        <a:xfrm>
          <a:off x="0" y="0"/>
          <a:ext cx="0" cy="0"/>
          <a:chOff x="0" y="0"/>
          <a:chExt cx="0" cy="0"/>
        </a:xfrm>
      </p:grpSpPr>
      <p:grpSp>
        <p:nvGrpSpPr>
          <p:cNvPr id="74" name="Shape 74"/>
          <p:cNvGrpSpPr/>
          <p:nvPr/>
        </p:nvGrpSpPr>
        <p:grpSpPr>
          <a:xfrm>
            <a:off x="4406400" y="0"/>
            <a:ext cx="4737600" cy="5143065"/>
            <a:chOff x="4406400" y="0"/>
            <a:chExt cx="4737600" cy="5143065"/>
          </a:xfrm>
        </p:grpSpPr>
        <p:sp>
          <p:nvSpPr>
            <p:cNvPr id="75" name="Shape 7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Shape 9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5" name="Shape 95"/>
        <p:cNvGrpSpPr/>
        <p:nvPr/>
      </p:nvGrpSpPr>
      <p:grpSpPr>
        <a:xfrm>
          <a:off x="0" y="0"/>
          <a:ext cx="0" cy="0"/>
          <a:chOff x="0" y="0"/>
          <a:chExt cx="0" cy="0"/>
        </a:xfrm>
      </p:grpSpPr>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Shape 100"/>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1" name="Shape 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grpSp>
        <p:nvGrpSpPr>
          <p:cNvPr id="103" name="Shape 103"/>
          <p:cNvGrpSpPr/>
          <p:nvPr/>
        </p:nvGrpSpPr>
        <p:grpSpPr>
          <a:xfrm>
            <a:off x="0" y="381001"/>
            <a:ext cx="1037850" cy="1016287"/>
            <a:chOff x="0" y="381001"/>
            <a:chExt cx="1037850" cy="1016287"/>
          </a:xfrm>
        </p:grpSpPr>
        <p:sp>
          <p:nvSpPr>
            <p:cNvPr id="104" name="Shape 10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6" name="Shape 10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Shape 107"/>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Shape 10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0" name="Shape 110"/>
        <p:cNvGrpSpPr/>
        <p:nvPr/>
      </p:nvGrpSpPr>
      <p:grpSpPr>
        <a:xfrm>
          <a:off x="0" y="0"/>
          <a:ext cx="0" cy="0"/>
          <a:chOff x="0" y="0"/>
          <a:chExt cx="0" cy="0"/>
        </a:xfrm>
      </p:grpSpPr>
      <p:grpSp>
        <p:nvGrpSpPr>
          <p:cNvPr id="111" name="Shape 111"/>
          <p:cNvGrpSpPr/>
          <p:nvPr/>
        </p:nvGrpSpPr>
        <p:grpSpPr>
          <a:xfrm>
            <a:off x="0" y="381001"/>
            <a:ext cx="1037850" cy="1016287"/>
            <a:chOff x="0" y="381001"/>
            <a:chExt cx="1037850" cy="1016287"/>
          </a:xfrm>
        </p:grpSpPr>
        <p:sp>
          <p:nvSpPr>
            <p:cNvPr id="112" name="Shape 1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4" name="Shape 1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Shape 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6" name="Shape 116"/>
        <p:cNvGrpSpPr/>
        <p:nvPr/>
      </p:nvGrpSpPr>
      <p:grpSpPr>
        <a:xfrm>
          <a:off x="0" y="0"/>
          <a:ext cx="0" cy="0"/>
          <a:chOff x="0" y="0"/>
          <a:chExt cx="0" cy="0"/>
        </a:xfrm>
      </p:grpSpPr>
      <p:grpSp>
        <p:nvGrpSpPr>
          <p:cNvPr id="117" name="Shape 117"/>
          <p:cNvGrpSpPr/>
          <p:nvPr/>
        </p:nvGrpSpPr>
        <p:grpSpPr>
          <a:xfrm>
            <a:off x="0" y="381001"/>
            <a:ext cx="1037850" cy="1016287"/>
            <a:chOff x="0" y="381001"/>
            <a:chExt cx="1037850" cy="1016287"/>
          </a:xfrm>
        </p:grpSpPr>
        <p:sp>
          <p:nvSpPr>
            <p:cNvPr id="118" name="Shape 1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0" name="Shape 12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Shape 121"/>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3" name="Shape 123"/>
        <p:cNvGrpSpPr/>
        <p:nvPr/>
      </p:nvGrpSpPr>
      <p:grpSpPr>
        <a:xfrm>
          <a:off x="0" y="0"/>
          <a:ext cx="0" cy="0"/>
          <a:chOff x="0" y="0"/>
          <a:chExt cx="0" cy="0"/>
        </a:xfrm>
      </p:grpSpPr>
      <p:grpSp>
        <p:nvGrpSpPr>
          <p:cNvPr id="124" name="Shape 124"/>
          <p:cNvGrpSpPr/>
          <p:nvPr/>
        </p:nvGrpSpPr>
        <p:grpSpPr>
          <a:xfrm>
            <a:off x="4406400" y="0"/>
            <a:ext cx="4737600" cy="5143500"/>
            <a:chOff x="4406400" y="0"/>
            <a:chExt cx="4737600" cy="5143500"/>
          </a:xfrm>
        </p:grpSpPr>
        <p:sp>
          <p:nvSpPr>
            <p:cNvPr id="125" name="Shape 125"/>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3" name="Shape 143"/>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Shape 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5" name="Shape 145"/>
        <p:cNvGrpSpPr/>
        <p:nvPr/>
      </p:nvGrpSpPr>
      <p:grpSpPr>
        <a:xfrm>
          <a:off x="0" y="0"/>
          <a:ext cx="0" cy="0"/>
          <a:chOff x="0" y="0"/>
          <a:chExt cx="0" cy="0"/>
        </a:xfrm>
      </p:grpSpPr>
      <p:grpSp>
        <p:nvGrpSpPr>
          <p:cNvPr id="146" name="Shape 146"/>
          <p:cNvGrpSpPr/>
          <p:nvPr/>
        </p:nvGrpSpPr>
        <p:grpSpPr>
          <a:xfrm>
            <a:off x="0" y="381001"/>
            <a:ext cx="1037850" cy="1016287"/>
            <a:chOff x="0" y="381001"/>
            <a:chExt cx="1037850" cy="1016287"/>
          </a:xfrm>
        </p:grpSpPr>
        <p:sp>
          <p:nvSpPr>
            <p:cNvPr id="147" name="Shape 14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9" name="Shape 14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0" name="Shape 15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51" name="Shape 15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2" name="Shape 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Shape 18"/>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3" name="Shape 153"/>
        <p:cNvGrpSpPr/>
        <p:nvPr/>
      </p:nvGrpSpPr>
      <p:grpSpPr>
        <a:xfrm>
          <a:off x="0" y="0"/>
          <a:ext cx="0" cy="0"/>
          <a:chOff x="0" y="0"/>
          <a:chExt cx="0" cy="0"/>
        </a:xfrm>
      </p:grpSpPr>
      <p:grpSp>
        <p:nvGrpSpPr>
          <p:cNvPr id="154" name="Shape 154"/>
          <p:cNvGrpSpPr/>
          <p:nvPr/>
        </p:nvGrpSpPr>
        <p:grpSpPr>
          <a:xfrm>
            <a:off x="0" y="4128572"/>
            <a:ext cx="698925" cy="684657"/>
            <a:chOff x="0" y="3785672"/>
            <a:chExt cx="698925" cy="684657"/>
          </a:xfrm>
        </p:grpSpPr>
        <p:sp>
          <p:nvSpPr>
            <p:cNvPr id="155" name="Shape 15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7" name="Shape 15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58" name="Shape 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9" name="Shape 159"/>
        <p:cNvGrpSpPr/>
        <p:nvPr/>
      </p:nvGrpSpPr>
      <p:grpSpPr>
        <a:xfrm>
          <a:off x="0" y="0"/>
          <a:ext cx="0" cy="0"/>
          <a:chOff x="0" y="0"/>
          <a:chExt cx="0" cy="0"/>
        </a:xfrm>
      </p:grpSpPr>
      <p:grpSp>
        <p:nvGrpSpPr>
          <p:cNvPr id="160" name="Shape 160"/>
          <p:cNvGrpSpPr/>
          <p:nvPr/>
        </p:nvGrpSpPr>
        <p:grpSpPr>
          <a:xfrm>
            <a:off x="4406400" y="0"/>
            <a:ext cx="4737600" cy="5143065"/>
            <a:chOff x="4406400" y="0"/>
            <a:chExt cx="4737600" cy="5143065"/>
          </a:xfrm>
        </p:grpSpPr>
        <p:sp>
          <p:nvSpPr>
            <p:cNvPr id="161" name="Shape 16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9" name="Shape 179"/>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80" name="Shape 180"/>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81" name="Shape 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2" name="Shape 182"/>
        <p:cNvGrpSpPr/>
        <p:nvPr/>
      </p:nvGrpSpPr>
      <p:grpSpPr>
        <a:xfrm>
          <a:off x="0" y="0"/>
          <a:ext cx="0" cy="0"/>
          <a:chOff x="0" y="0"/>
          <a:chExt cx="0" cy="0"/>
        </a:xfrm>
      </p:grpSpPr>
      <p:sp>
        <p:nvSpPr>
          <p:cNvPr id="183" name="Shape 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Shape 2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Shape 2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Shape 36"/>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Shape 45"/>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Shape 4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61" name="Shape 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62" name="Shape 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Shape 188"/>
          <p:cNvSpPr txBox="1"/>
          <p:nvPr>
            <p:ph idx="4294967295" type="ctrTitle"/>
          </p:nvPr>
        </p:nvSpPr>
        <p:spPr>
          <a:xfrm>
            <a:off x="3882575" y="1954650"/>
            <a:ext cx="5017500" cy="157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HSPH Capstone Project</a:t>
            </a:r>
            <a:endParaRPr b="1"/>
          </a:p>
          <a:p>
            <a:pPr indent="0" lvl="0" marL="0" rtl="0">
              <a:spcBef>
                <a:spcPts val="0"/>
              </a:spcBef>
              <a:spcAft>
                <a:spcPts val="0"/>
              </a:spcAft>
              <a:buNone/>
            </a:pPr>
            <a:r>
              <a:rPr b="1" lang="en"/>
              <a:t>Modeling Pollution</a:t>
            </a:r>
            <a:endParaRPr b="1"/>
          </a:p>
        </p:txBody>
      </p:sp>
      <p:sp>
        <p:nvSpPr>
          <p:cNvPr id="189" name="Shape 189"/>
          <p:cNvSpPr txBox="1"/>
          <p:nvPr>
            <p:ph idx="4294967295" type="subTitle"/>
          </p:nvPr>
        </p:nvSpPr>
        <p:spPr>
          <a:xfrm>
            <a:off x="5352975" y="3129875"/>
            <a:ext cx="3470700" cy="87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Members: Casey, Chris, Justin, and Keyan</a:t>
            </a:r>
            <a:endParaRPr sz="1400"/>
          </a:p>
          <a:p>
            <a:pPr indent="0" lvl="0" marL="0" rtl="0">
              <a:spcBef>
                <a:spcPts val="1600"/>
              </a:spcBef>
              <a:spcAft>
                <a:spcPts val="0"/>
              </a:spcAft>
              <a:buNone/>
            </a:pPr>
            <a:r>
              <a:rPr lang="en" sz="1400"/>
              <a:t>TF: David Sondak</a:t>
            </a:r>
            <a:endParaRPr sz="1400"/>
          </a:p>
          <a:p>
            <a:pPr indent="0" lvl="0" marL="0" rtl="0">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2" name="Shape 272"/>
        <p:cNvGrpSpPr/>
        <p:nvPr/>
      </p:nvGrpSpPr>
      <p:grpSpPr>
        <a:xfrm>
          <a:off x="0" y="0"/>
          <a:ext cx="0" cy="0"/>
          <a:chOff x="0" y="0"/>
          <a:chExt cx="0" cy="0"/>
        </a:xfrm>
      </p:grpSpPr>
      <p:sp>
        <p:nvSpPr>
          <p:cNvPr id="273" name="Shape 273"/>
          <p:cNvSpPr txBox="1"/>
          <p:nvPr>
            <p:ph idx="1" type="body"/>
          </p:nvPr>
        </p:nvSpPr>
        <p:spPr>
          <a:xfrm>
            <a:off x="387900" y="1276700"/>
            <a:ext cx="3896100" cy="30789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Clr>
                <a:srgbClr val="000000"/>
              </a:buClr>
              <a:buSzPts val="1800"/>
              <a:buChar char="●"/>
            </a:pPr>
            <a:r>
              <a:rPr lang="en">
                <a:solidFill>
                  <a:srgbClr val="000000"/>
                </a:solidFill>
              </a:rPr>
              <a:t>Inputs to convolutional layer:</a:t>
            </a:r>
            <a:endParaRPr>
              <a:solidFill>
                <a:srgbClr val="000000"/>
              </a:solidFill>
            </a:endParaRPr>
          </a:p>
          <a:p>
            <a:pPr indent="-323850" lvl="1" marL="914400" rtl="0">
              <a:spcBef>
                <a:spcPts val="0"/>
              </a:spcBef>
              <a:spcAft>
                <a:spcPts val="0"/>
              </a:spcAft>
              <a:buClr>
                <a:srgbClr val="000000"/>
              </a:buClr>
              <a:buSzPts val="1500"/>
              <a:buChar char="○"/>
            </a:pPr>
            <a:r>
              <a:rPr lang="en" sz="1500">
                <a:solidFill>
                  <a:srgbClr val="000000"/>
                </a:solidFill>
              </a:rPr>
              <a:t>Features that change on a daily basis within a sensor sequence</a:t>
            </a:r>
            <a:endParaRPr sz="1500">
              <a:solidFill>
                <a:srgbClr val="000000"/>
              </a:solidFill>
            </a:endParaRPr>
          </a:p>
          <a:p>
            <a:pPr indent="0" lvl="0" marL="457200" rtl="0">
              <a:spcBef>
                <a:spcPts val="1600"/>
              </a:spcBef>
              <a:spcAft>
                <a:spcPts val="0"/>
              </a:spcAft>
              <a:buNone/>
            </a:pPr>
            <a:r>
              <a:t/>
            </a:r>
            <a:endParaRPr sz="1400">
              <a:solidFill>
                <a:srgbClr val="000000"/>
              </a:solidFill>
            </a:endParaRPr>
          </a:p>
          <a:p>
            <a:pPr indent="-342900" lvl="0" marL="457200" rtl="0">
              <a:spcBef>
                <a:spcPts val="1600"/>
              </a:spcBef>
              <a:spcAft>
                <a:spcPts val="0"/>
              </a:spcAft>
              <a:buClr>
                <a:srgbClr val="000000"/>
              </a:buClr>
              <a:buSzPts val="1800"/>
              <a:buChar char="●"/>
            </a:pPr>
            <a:r>
              <a:rPr lang="en">
                <a:solidFill>
                  <a:srgbClr val="000000"/>
                </a:solidFill>
              </a:rPr>
              <a:t>Features that are constant throughout a sensor sequence:</a:t>
            </a:r>
            <a:endParaRPr>
              <a:solidFill>
                <a:srgbClr val="000000"/>
              </a:solidFill>
            </a:endParaRPr>
          </a:p>
          <a:p>
            <a:pPr indent="-323850" lvl="1" marL="914400" rtl="0">
              <a:spcBef>
                <a:spcPts val="0"/>
              </a:spcBef>
              <a:spcAft>
                <a:spcPts val="0"/>
              </a:spcAft>
              <a:buClr>
                <a:srgbClr val="000000"/>
              </a:buClr>
              <a:buSzPts val="1500"/>
              <a:buChar char="○"/>
            </a:pPr>
            <a:r>
              <a:rPr lang="en" sz="1500">
                <a:solidFill>
                  <a:srgbClr val="000000"/>
                </a:solidFill>
              </a:rPr>
              <a:t>Concatenated with hidden outputs from convolutions</a:t>
            </a:r>
            <a:endParaRPr sz="1500">
              <a:solidFill>
                <a:srgbClr val="000000"/>
              </a:solidFill>
            </a:endParaRPr>
          </a:p>
        </p:txBody>
      </p:sp>
      <p:pic>
        <p:nvPicPr>
          <p:cNvPr id="274" name="Shape 274"/>
          <p:cNvPicPr preferRelativeResize="0"/>
          <p:nvPr/>
        </p:nvPicPr>
        <p:blipFill rotWithShape="1">
          <a:blip r:embed="rId3">
            <a:alphaModFix/>
          </a:blip>
          <a:srcRect b="32088" l="0" r="25997" t="32379"/>
          <a:stretch/>
        </p:blipFill>
        <p:spPr>
          <a:xfrm>
            <a:off x="4284000" y="1129600"/>
            <a:ext cx="4682975" cy="1186400"/>
          </a:xfrm>
          <a:prstGeom prst="rect">
            <a:avLst/>
          </a:prstGeom>
          <a:noFill/>
          <a:ln>
            <a:noFill/>
          </a:ln>
        </p:spPr>
      </p:pic>
      <p:sp>
        <p:nvSpPr>
          <p:cNvPr id="275" name="Shape 275"/>
          <p:cNvSpPr/>
          <p:nvPr/>
        </p:nvSpPr>
        <p:spPr>
          <a:xfrm>
            <a:off x="5143500" y="2436750"/>
            <a:ext cx="546900" cy="1115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a:off x="7704275" y="2436750"/>
            <a:ext cx="546900" cy="1115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txBox="1"/>
          <p:nvPr/>
        </p:nvSpPr>
        <p:spPr>
          <a:xfrm>
            <a:off x="4348650" y="3765275"/>
            <a:ext cx="2136600" cy="824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Hidden output from convolution applied to window of days</a:t>
            </a:r>
            <a:endParaRPr/>
          </a:p>
        </p:txBody>
      </p:sp>
      <p:sp>
        <p:nvSpPr>
          <p:cNvPr id="278" name="Shape 278"/>
          <p:cNvSpPr txBox="1"/>
          <p:nvPr/>
        </p:nvSpPr>
        <p:spPr>
          <a:xfrm>
            <a:off x="6988475" y="3765275"/>
            <a:ext cx="1978500" cy="8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Features constant over a sensor sequence</a:t>
            </a:r>
            <a:endParaRPr/>
          </a:p>
        </p:txBody>
      </p:sp>
      <p:sp>
        <p:nvSpPr>
          <p:cNvPr id="279" name="Shape 279"/>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CNN </a:t>
            </a:r>
            <a:r>
              <a:rPr lang="en">
                <a:solidFill>
                  <a:srgbClr val="000000"/>
                </a:solidFill>
              </a:rPr>
              <a:t>Architecture</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3" name="Shape 283"/>
        <p:cNvGrpSpPr/>
        <p:nvPr/>
      </p:nvGrpSpPr>
      <p:grpSpPr>
        <a:xfrm>
          <a:off x="0" y="0"/>
          <a:ext cx="0" cy="0"/>
          <a:chOff x="0" y="0"/>
          <a:chExt cx="0" cy="0"/>
        </a:xfrm>
      </p:grpSpPr>
      <p:sp>
        <p:nvSpPr>
          <p:cNvPr id="284" name="Shape 28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Many days with missing pollution response within each sensor sequence</a:t>
            </a:r>
            <a:endParaRPr>
              <a:solidFill>
                <a:srgbClr val="000000"/>
              </a:solidFill>
            </a:endParaRPr>
          </a:p>
          <a:p>
            <a:pPr indent="-323850" lvl="1" marL="914400" rtl="0">
              <a:spcBef>
                <a:spcPts val="0"/>
              </a:spcBef>
              <a:spcAft>
                <a:spcPts val="0"/>
              </a:spcAft>
              <a:buClr>
                <a:srgbClr val="000000"/>
              </a:buClr>
              <a:buSzPts val="1500"/>
              <a:buChar char="○"/>
            </a:pPr>
            <a:r>
              <a:rPr lang="en" sz="1500">
                <a:solidFill>
                  <a:srgbClr val="000000"/>
                </a:solidFill>
              </a:rPr>
              <a:t>Have to extract hidden outputs for which there exists a pollution response</a:t>
            </a:r>
            <a:endParaRPr sz="1500">
              <a:solidFill>
                <a:srgbClr val="000000"/>
              </a:solidFill>
            </a:endParaRPr>
          </a:p>
          <a:p>
            <a:pPr indent="0" lvl="0" marL="0" rtl="0">
              <a:spcBef>
                <a:spcPts val="1600"/>
              </a:spcBef>
              <a:spcAft>
                <a:spcPts val="0"/>
              </a:spcAft>
              <a:buNone/>
            </a:pPr>
            <a:r>
              <a:t/>
            </a:r>
            <a:endParaRPr sz="1500">
              <a:solidFill>
                <a:srgbClr val="000000"/>
              </a:solidFill>
            </a:endParaRPr>
          </a:p>
          <a:p>
            <a:pPr indent="0" lvl="0" marL="0" rtl="0">
              <a:spcBef>
                <a:spcPts val="1600"/>
              </a:spcBef>
              <a:spcAft>
                <a:spcPts val="1600"/>
              </a:spcAft>
              <a:buNone/>
            </a:pPr>
            <a:r>
              <a:t/>
            </a:r>
            <a:endParaRPr sz="1500">
              <a:solidFill>
                <a:srgbClr val="000000"/>
              </a:solidFill>
            </a:endParaRPr>
          </a:p>
        </p:txBody>
      </p:sp>
      <p:pic>
        <p:nvPicPr>
          <p:cNvPr id="285" name="Shape 285"/>
          <p:cNvPicPr preferRelativeResize="0"/>
          <p:nvPr/>
        </p:nvPicPr>
        <p:blipFill>
          <a:blip r:embed="rId3">
            <a:alphaModFix/>
          </a:blip>
          <a:stretch>
            <a:fillRect/>
          </a:stretch>
        </p:blipFill>
        <p:spPr>
          <a:xfrm>
            <a:off x="1433500" y="2216225"/>
            <a:ext cx="6276975" cy="2381250"/>
          </a:xfrm>
          <a:prstGeom prst="rect">
            <a:avLst/>
          </a:prstGeom>
          <a:noFill/>
          <a:ln cap="flat" cmpd="sng" w="9525">
            <a:solidFill>
              <a:srgbClr val="FEFEFF"/>
            </a:solidFill>
            <a:prstDash val="solid"/>
            <a:round/>
            <a:headEnd len="sm" w="sm" type="none"/>
            <a:tailEnd len="sm" w="sm" type="none"/>
          </a:ln>
        </p:spPr>
      </p:pic>
      <p:sp>
        <p:nvSpPr>
          <p:cNvPr id="286" name="Shape 286"/>
          <p:cNvSpPr/>
          <p:nvPr/>
        </p:nvSpPr>
        <p:spPr>
          <a:xfrm>
            <a:off x="3601875" y="2403200"/>
            <a:ext cx="2749200" cy="2259000"/>
          </a:xfrm>
          <a:prstGeom prst="rect">
            <a:avLst/>
          </a:prstGeom>
          <a:solidFill>
            <a:srgbClr val="FEFEFF"/>
          </a:solidFill>
          <a:ln cap="flat" cmpd="sng" w="9525">
            <a:solidFill>
              <a:srgbClr val="FEFE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6310975" y="2298575"/>
            <a:ext cx="1399500" cy="37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txBox="1"/>
          <p:nvPr/>
        </p:nvSpPr>
        <p:spPr>
          <a:xfrm>
            <a:off x="6250525" y="2298575"/>
            <a:ext cx="1520400" cy="37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Pollution outputs</a:t>
            </a:r>
            <a:endParaRPr/>
          </a:p>
        </p:txBody>
      </p:sp>
      <p:sp>
        <p:nvSpPr>
          <p:cNvPr id="289" name="Shape 289"/>
          <p:cNvSpPr/>
          <p:nvPr/>
        </p:nvSpPr>
        <p:spPr>
          <a:xfrm>
            <a:off x="1427950" y="3267975"/>
            <a:ext cx="270000" cy="1030200"/>
          </a:xfrm>
          <a:prstGeom prst="rect">
            <a:avLst/>
          </a:prstGeom>
          <a:solidFill>
            <a:srgbClr val="FEFEFF"/>
          </a:solidFill>
          <a:ln cap="flat" cmpd="sng" w="9525">
            <a:solidFill>
              <a:srgbClr val="FEFE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txBox="1"/>
          <p:nvPr/>
        </p:nvSpPr>
        <p:spPr>
          <a:xfrm>
            <a:off x="575350" y="3381975"/>
            <a:ext cx="1122600" cy="593100"/>
          </a:xfrm>
          <a:prstGeom prst="rect">
            <a:avLst/>
          </a:prstGeom>
          <a:solidFill>
            <a:srgbClr val="CFD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0"/>
              </a:spcBef>
              <a:spcAft>
                <a:spcPts val="0"/>
              </a:spcAft>
              <a:buNone/>
            </a:pPr>
            <a:r>
              <a:rPr lang="en"/>
              <a:t>Sensor-day vectors</a:t>
            </a:r>
            <a:endParaRPr/>
          </a:p>
        </p:txBody>
      </p:sp>
      <p:sp>
        <p:nvSpPr>
          <p:cNvPr id="291" name="Shape 291"/>
          <p:cNvSpPr txBox="1"/>
          <p:nvPr/>
        </p:nvSpPr>
        <p:spPr>
          <a:xfrm>
            <a:off x="2581950" y="4550500"/>
            <a:ext cx="1520400" cy="376500"/>
          </a:xfrm>
          <a:prstGeom prst="rect">
            <a:avLst/>
          </a:prstGeom>
          <a:solidFill>
            <a:srgbClr val="CFD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Hidden outputs</a:t>
            </a:r>
            <a:endParaRPr/>
          </a:p>
        </p:txBody>
      </p:sp>
      <p:sp>
        <p:nvSpPr>
          <p:cNvPr id="292" name="Shape 292"/>
          <p:cNvSpPr/>
          <p:nvPr/>
        </p:nvSpPr>
        <p:spPr>
          <a:xfrm>
            <a:off x="4102350" y="3136875"/>
            <a:ext cx="1614900" cy="98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txBox="1"/>
          <p:nvPr/>
        </p:nvSpPr>
        <p:spPr>
          <a:xfrm>
            <a:off x="7019050" y="3442425"/>
            <a:ext cx="1254000" cy="376500"/>
          </a:xfrm>
          <a:prstGeom prst="rect">
            <a:avLst/>
          </a:prstGeom>
          <a:solidFill>
            <a:srgbClr val="CFD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Some NAs</a:t>
            </a:r>
            <a:endParaRPr/>
          </a:p>
        </p:txBody>
      </p:sp>
      <p:sp>
        <p:nvSpPr>
          <p:cNvPr id="294" name="Shape 294"/>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CNN </a:t>
            </a:r>
            <a:r>
              <a:rPr lang="en">
                <a:solidFill>
                  <a:srgbClr val="000000"/>
                </a:solidFill>
              </a:rPr>
              <a:t>Architecture</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8" name="Shape 298"/>
        <p:cNvGrpSpPr/>
        <p:nvPr/>
      </p:nvGrpSpPr>
      <p:grpSpPr>
        <a:xfrm>
          <a:off x="0" y="0"/>
          <a:ext cx="0" cy="0"/>
          <a:chOff x="0" y="0"/>
          <a:chExt cx="0" cy="0"/>
        </a:xfrm>
      </p:grpSpPr>
      <p:sp>
        <p:nvSpPr>
          <p:cNvPr id="299" name="Shape 29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Using Nearby Terms - Gaussian Processes </a:t>
            </a:r>
            <a:endParaRPr>
              <a:solidFill>
                <a:srgbClr val="000000"/>
              </a:solidFill>
            </a:endParaRPr>
          </a:p>
        </p:txBody>
      </p:sp>
      <p:sp>
        <p:nvSpPr>
          <p:cNvPr id="300" name="Shape 300"/>
          <p:cNvSpPr txBox="1"/>
          <p:nvPr>
            <p:ph idx="1" type="body"/>
          </p:nvPr>
        </p:nvSpPr>
        <p:spPr>
          <a:xfrm>
            <a:off x="387900" y="943325"/>
            <a:ext cx="3406800" cy="2711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marR="0" rtl="0" algn="l">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Use strong spatial &amp; temporal correlations</a:t>
            </a:r>
            <a:endParaRPr sz="2000">
              <a:solidFill>
                <a:srgbClr val="000000"/>
              </a:solidFill>
              <a:latin typeface="Nunito"/>
              <a:ea typeface="Nunito"/>
              <a:cs typeface="Nunito"/>
              <a:sym typeface="Nunito"/>
            </a:endParaRPr>
          </a:p>
          <a:p>
            <a:pPr indent="0" lvl="0" marL="0" marR="0" rtl="0" algn="l">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marR="0" rtl="0" algn="l">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New strategy for predicting in sensor-less areas </a:t>
            </a:r>
            <a:endParaRPr sz="2000">
              <a:solidFill>
                <a:srgbClr val="000000"/>
              </a:solidFill>
              <a:latin typeface="Nunito"/>
              <a:ea typeface="Nunito"/>
              <a:cs typeface="Nunito"/>
              <a:sym typeface="Nunito"/>
            </a:endParaRPr>
          </a:p>
          <a:p>
            <a:pPr indent="0" lvl="0" marL="0" marR="0" rtl="0" algn="l">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marR="0" rtl="0" algn="l">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Inherent error estimates</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rgbClr val="000000"/>
              </a:solidFill>
            </a:endParaRPr>
          </a:p>
        </p:txBody>
      </p:sp>
      <p:pic>
        <p:nvPicPr>
          <p:cNvPr id="301" name="Shape 301"/>
          <p:cNvPicPr preferRelativeResize="0"/>
          <p:nvPr/>
        </p:nvPicPr>
        <p:blipFill rotWithShape="1">
          <a:blip r:embed="rId3">
            <a:alphaModFix/>
          </a:blip>
          <a:srcRect b="5597" l="4762" r="54532" t="5695"/>
          <a:stretch/>
        </p:blipFill>
        <p:spPr>
          <a:xfrm>
            <a:off x="4257727" y="1127338"/>
            <a:ext cx="4257728" cy="3467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Correlations in Time &amp; Space </a:t>
            </a:r>
            <a:endParaRPr>
              <a:solidFill>
                <a:srgbClr val="000000"/>
              </a:solidFill>
            </a:endParaRPr>
          </a:p>
        </p:txBody>
      </p:sp>
      <p:sp>
        <p:nvSpPr>
          <p:cNvPr id="307" name="Shape 307"/>
          <p:cNvSpPr/>
          <p:nvPr/>
        </p:nvSpPr>
        <p:spPr>
          <a:xfrm>
            <a:off x="453545" y="2976499"/>
            <a:ext cx="4071900" cy="1043100"/>
          </a:xfrm>
          <a:prstGeom prst="parallelogram">
            <a:avLst>
              <a:gd fmla="val 121281" name="adj"/>
            </a:avLst>
          </a:prstGeom>
          <a:solidFill>
            <a:srgbClr val="3637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453545" y="2168399"/>
            <a:ext cx="4071900" cy="1043100"/>
          </a:xfrm>
          <a:prstGeom prst="parallelogram">
            <a:avLst>
              <a:gd fmla="val 121281" name="adj"/>
            </a:avLst>
          </a:prstGeom>
          <a:solidFill>
            <a:srgbClr val="36C1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453545" y="1360300"/>
            <a:ext cx="4071900" cy="1043100"/>
          </a:xfrm>
          <a:prstGeom prst="parallelogram">
            <a:avLst>
              <a:gd fmla="val 121281" name="adj"/>
            </a:avLst>
          </a:prstGeom>
          <a:solidFill>
            <a:srgbClr val="36DC37">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2863674" y="3616251"/>
            <a:ext cx="108000" cy="108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3476397" y="3275848"/>
            <a:ext cx="108000" cy="108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1638228" y="3412009"/>
            <a:ext cx="108000" cy="108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a:off x="2319031" y="3343929"/>
            <a:ext cx="108000" cy="1080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2836695" y="2799284"/>
            <a:ext cx="108000" cy="1080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nvSpPr>
        <p:spPr>
          <a:xfrm>
            <a:off x="3449418" y="2458881"/>
            <a:ext cx="108000" cy="1080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1611249" y="2595042"/>
            <a:ext cx="108000" cy="1080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2292052" y="2526962"/>
            <a:ext cx="108000" cy="1080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2795593" y="1914236"/>
            <a:ext cx="108000" cy="1080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3408316" y="1573833"/>
            <a:ext cx="108000" cy="1080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1570147" y="1709994"/>
            <a:ext cx="108000" cy="1080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2250951" y="1641914"/>
            <a:ext cx="108000" cy="1080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txBox="1"/>
          <p:nvPr/>
        </p:nvSpPr>
        <p:spPr>
          <a:xfrm>
            <a:off x="158031" y="3684332"/>
            <a:ext cx="467700" cy="61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2400"/>
              <a:t>t</a:t>
            </a:r>
            <a:r>
              <a:rPr baseline="-25000" i="1" lang="en" sz="2400"/>
              <a:t>0</a:t>
            </a:r>
            <a:endParaRPr baseline="-25000" i="1" sz="2400"/>
          </a:p>
        </p:txBody>
      </p:sp>
      <p:sp>
        <p:nvSpPr>
          <p:cNvPr id="323" name="Shape 323"/>
          <p:cNvSpPr txBox="1"/>
          <p:nvPr/>
        </p:nvSpPr>
        <p:spPr>
          <a:xfrm>
            <a:off x="176017" y="2926452"/>
            <a:ext cx="467700" cy="6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1</a:t>
            </a:r>
            <a:endParaRPr baseline="-25000" i="1" sz="2400"/>
          </a:p>
        </p:txBody>
      </p:sp>
      <p:sp>
        <p:nvSpPr>
          <p:cNvPr id="324" name="Shape 324"/>
          <p:cNvSpPr txBox="1"/>
          <p:nvPr/>
        </p:nvSpPr>
        <p:spPr>
          <a:xfrm>
            <a:off x="185013" y="2099059"/>
            <a:ext cx="467700" cy="6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2</a:t>
            </a:r>
            <a:endParaRPr baseline="-25000" i="1" sz="2400"/>
          </a:p>
        </p:txBody>
      </p:sp>
      <p:cxnSp>
        <p:nvCxnSpPr>
          <p:cNvPr id="325" name="Shape 325"/>
          <p:cNvCxnSpPr/>
          <p:nvPr/>
        </p:nvCxnSpPr>
        <p:spPr>
          <a:xfrm rot="10800000">
            <a:off x="120799" y="2239037"/>
            <a:ext cx="0" cy="1840200"/>
          </a:xfrm>
          <a:prstGeom prst="straightConnector1">
            <a:avLst/>
          </a:prstGeom>
          <a:noFill/>
          <a:ln cap="flat" cmpd="sng" w="28575">
            <a:solidFill>
              <a:schemeClr val="dk2"/>
            </a:solidFill>
            <a:prstDash val="solid"/>
            <a:round/>
            <a:headEnd len="med" w="med" type="none"/>
            <a:tailEnd len="med" w="med" type="triangle"/>
          </a:ln>
        </p:spPr>
      </p:cxnSp>
      <p:cxnSp>
        <p:nvCxnSpPr>
          <p:cNvPr id="326" name="Shape 326"/>
          <p:cNvCxnSpPr>
            <a:stCxn id="310" idx="1"/>
            <a:endCxn id="317" idx="5"/>
          </p:cNvCxnSpPr>
          <p:nvPr/>
        </p:nvCxnSpPr>
        <p:spPr>
          <a:xfrm rot="10800000">
            <a:off x="2384190" y="2619267"/>
            <a:ext cx="495300" cy="1012800"/>
          </a:xfrm>
          <a:prstGeom prst="straightConnector1">
            <a:avLst/>
          </a:prstGeom>
          <a:noFill/>
          <a:ln cap="flat" cmpd="sng" w="28575">
            <a:solidFill>
              <a:schemeClr val="dk2"/>
            </a:solidFill>
            <a:prstDash val="solid"/>
            <a:round/>
            <a:headEnd len="med" w="med" type="none"/>
            <a:tailEnd len="med" w="med" type="triangle"/>
          </a:ln>
        </p:spPr>
      </p:cxnSp>
      <p:cxnSp>
        <p:nvCxnSpPr>
          <p:cNvPr id="327" name="Shape 327"/>
          <p:cNvCxnSpPr>
            <a:stCxn id="310" idx="2"/>
            <a:endCxn id="313" idx="6"/>
          </p:cNvCxnSpPr>
          <p:nvPr/>
        </p:nvCxnSpPr>
        <p:spPr>
          <a:xfrm rot="10800000">
            <a:off x="2427174" y="3397851"/>
            <a:ext cx="436500" cy="272400"/>
          </a:xfrm>
          <a:prstGeom prst="straightConnector1">
            <a:avLst/>
          </a:prstGeom>
          <a:noFill/>
          <a:ln cap="flat" cmpd="sng" w="28575">
            <a:solidFill>
              <a:srgbClr val="3C78D8"/>
            </a:solidFill>
            <a:prstDash val="solid"/>
            <a:round/>
            <a:headEnd len="med" w="med" type="none"/>
            <a:tailEnd len="med" w="med" type="triangle"/>
          </a:ln>
        </p:spPr>
      </p:cxnSp>
      <p:cxnSp>
        <p:nvCxnSpPr>
          <p:cNvPr id="328" name="Shape 328"/>
          <p:cNvCxnSpPr>
            <a:stCxn id="313" idx="0"/>
            <a:endCxn id="317" idx="4"/>
          </p:cNvCxnSpPr>
          <p:nvPr/>
        </p:nvCxnSpPr>
        <p:spPr>
          <a:xfrm rot="10800000">
            <a:off x="2346031" y="2635029"/>
            <a:ext cx="27000" cy="708900"/>
          </a:xfrm>
          <a:prstGeom prst="straightConnector1">
            <a:avLst/>
          </a:prstGeom>
          <a:noFill/>
          <a:ln cap="flat" cmpd="sng" w="28575">
            <a:solidFill>
              <a:srgbClr val="3D85C6"/>
            </a:solidFill>
            <a:prstDash val="solid"/>
            <a:round/>
            <a:headEnd len="med" w="med" type="none"/>
            <a:tailEnd len="med" w="med" type="triangle"/>
          </a:ln>
        </p:spPr>
      </p:cxnSp>
      <p:sp>
        <p:nvSpPr>
          <p:cNvPr id="329" name="Shape 329"/>
          <p:cNvSpPr txBox="1"/>
          <p:nvPr/>
        </p:nvSpPr>
        <p:spPr>
          <a:xfrm>
            <a:off x="2358970" y="3451946"/>
            <a:ext cx="436500" cy="49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d</a:t>
            </a:r>
            <a:r>
              <a:rPr baseline="-25000" i="1" lang="en" sz="2400"/>
              <a:t>ij</a:t>
            </a:r>
            <a:endParaRPr baseline="-25000" i="1" sz="2400"/>
          </a:p>
        </p:txBody>
      </p:sp>
      <p:sp>
        <p:nvSpPr>
          <p:cNvPr id="330" name="Shape 330"/>
          <p:cNvSpPr txBox="1"/>
          <p:nvPr/>
        </p:nvSpPr>
        <p:spPr>
          <a:xfrm>
            <a:off x="2018568" y="2743131"/>
            <a:ext cx="436500" cy="49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ij</a:t>
            </a:r>
            <a:endParaRPr baseline="-25000" i="1" sz="2400"/>
          </a:p>
        </p:txBody>
      </p:sp>
      <p:sp>
        <p:nvSpPr>
          <p:cNvPr id="331" name="Shape 331"/>
          <p:cNvSpPr txBox="1"/>
          <p:nvPr/>
        </p:nvSpPr>
        <p:spPr>
          <a:xfrm>
            <a:off x="2668566" y="2829197"/>
            <a:ext cx="531900" cy="49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Δ</a:t>
            </a:r>
            <a:r>
              <a:rPr baseline="-25000" i="1" lang="en" sz="2400"/>
              <a:t>ij</a:t>
            </a:r>
            <a:endParaRPr baseline="-25000" i="1" sz="2400"/>
          </a:p>
        </p:txBody>
      </p:sp>
      <p:pic>
        <p:nvPicPr>
          <p:cNvPr id="332" name="Shape 332"/>
          <p:cNvPicPr preferRelativeResize="0"/>
          <p:nvPr/>
        </p:nvPicPr>
        <p:blipFill>
          <a:blip r:embed="rId3">
            <a:alphaModFix/>
          </a:blip>
          <a:stretch>
            <a:fillRect/>
          </a:stretch>
        </p:blipFill>
        <p:spPr>
          <a:xfrm>
            <a:off x="5406900" y="2344000"/>
            <a:ext cx="3495614" cy="1042550"/>
          </a:xfrm>
          <a:prstGeom prst="rect">
            <a:avLst/>
          </a:prstGeom>
          <a:noFill/>
          <a:ln>
            <a:noFill/>
          </a:ln>
        </p:spPr>
      </p:pic>
      <p:pic>
        <p:nvPicPr>
          <p:cNvPr id="333" name="Shape 333"/>
          <p:cNvPicPr preferRelativeResize="0"/>
          <p:nvPr/>
        </p:nvPicPr>
        <p:blipFill rotWithShape="1">
          <a:blip r:embed="rId4">
            <a:alphaModFix/>
          </a:blip>
          <a:srcRect b="19276" l="12367" r="2577" t="8065"/>
          <a:stretch/>
        </p:blipFill>
        <p:spPr>
          <a:xfrm rot="240308">
            <a:off x="982591" y="4108187"/>
            <a:ext cx="3028095" cy="966477"/>
          </a:xfrm>
          <a:prstGeom prst="roundRect">
            <a:avLst>
              <a:gd fmla="val 50000"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7" name="Shape 337"/>
        <p:cNvGrpSpPr/>
        <p:nvPr/>
      </p:nvGrpSpPr>
      <p:grpSpPr>
        <a:xfrm>
          <a:off x="0" y="0"/>
          <a:ext cx="0" cy="0"/>
          <a:chOff x="0" y="0"/>
          <a:chExt cx="0" cy="0"/>
        </a:xfrm>
      </p:grpSpPr>
      <p:sp>
        <p:nvSpPr>
          <p:cNvPr id="338" name="Shape 3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Sampling Provides Pollution Estimates</a:t>
            </a:r>
            <a:endParaRPr>
              <a:solidFill>
                <a:srgbClr val="000000"/>
              </a:solidFill>
            </a:endParaRPr>
          </a:p>
        </p:txBody>
      </p:sp>
      <p:sp>
        <p:nvSpPr>
          <p:cNvPr id="339" name="Shape 339"/>
          <p:cNvSpPr/>
          <p:nvPr/>
        </p:nvSpPr>
        <p:spPr>
          <a:xfrm>
            <a:off x="140950" y="3375127"/>
            <a:ext cx="3341700" cy="922800"/>
          </a:xfrm>
          <a:prstGeom prst="parallelogram">
            <a:avLst>
              <a:gd fmla="val 121281" name="adj"/>
            </a:avLst>
          </a:prstGeom>
          <a:solidFill>
            <a:srgbClr val="3637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0" name="Shape 340"/>
          <p:cNvSpPr/>
          <p:nvPr/>
        </p:nvSpPr>
        <p:spPr>
          <a:xfrm>
            <a:off x="140950" y="2660313"/>
            <a:ext cx="3341700" cy="922800"/>
          </a:xfrm>
          <a:prstGeom prst="parallelogram">
            <a:avLst>
              <a:gd fmla="val 121281" name="adj"/>
            </a:avLst>
          </a:prstGeom>
          <a:solidFill>
            <a:srgbClr val="36C1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140950" y="1945500"/>
            <a:ext cx="3341700" cy="922800"/>
          </a:xfrm>
          <a:prstGeom prst="parallelogram">
            <a:avLst>
              <a:gd fmla="val 121281" name="adj"/>
            </a:avLst>
          </a:prstGeom>
          <a:solidFill>
            <a:srgbClr val="36DC37">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2118895" y="3941026"/>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2621744" y="3639919"/>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1113195" y="3760362"/>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1671917" y="3700141"/>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2096753" y="3218369"/>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2599603" y="2917262"/>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1091054" y="3037705"/>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2063022" y="2435490"/>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2565872" y="2134383"/>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1057323" y="2254826"/>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1616045" y="2194605"/>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nvSpPr>
        <p:spPr>
          <a:xfrm>
            <a:off x="2807950" y="3375127"/>
            <a:ext cx="3341700" cy="922800"/>
          </a:xfrm>
          <a:prstGeom prst="parallelogram">
            <a:avLst>
              <a:gd fmla="val 121281" name="adj"/>
            </a:avLst>
          </a:prstGeom>
          <a:solidFill>
            <a:srgbClr val="3637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54" name="Shape 354"/>
          <p:cNvSpPr/>
          <p:nvPr/>
        </p:nvSpPr>
        <p:spPr>
          <a:xfrm>
            <a:off x="2807950" y="2660313"/>
            <a:ext cx="3341700" cy="922800"/>
          </a:xfrm>
          <a:prstGeom prst="parallelogram">
            <a:avLst>
              <a:gd fmla="val 121281" name="adj"/>
            </a:avLst>
          </a:prstGeom>
          <a:solidFill>
            <a:srgbClr val="36C1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p:nvPr/>
        </p:nvSpPr>
        <p:spPr>
          <a:xfrm>
            <a:off x="2807950" y="1945500"/>
            <a:ext cx="3341700" cy="922800"/>
          </a:xfrm>
          <a:prstGeom prst="parallelogram">
            <a:avLst>
              <a:gd fmla="val 121281" name="adj"/>
            </a:avLst>
          </a:prstGeom>
          <a:solidFill>
            <a:srgbClr val="36DC37">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nvSpPr>
        <p:spPr>
          <a:xfrm>
            <a:off x="4785895" y="3941026"/>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p:nvPr/>
        </p:nvSpPr>
        <p:spPr>
          <a:xfrm>
            <a:off x="5288744" y="3639919"/>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nvSpPr>
        <p:spPr>
          <a:xfrm>
            <a:off x="3780195" y="3760362"/>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nvSpPr>
        <p:spPr>
          <a:xfrm>
            <a:off x="4338917" y="3700141"/>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4763753" y="3218369"/>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5266603" y="2917262"/>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3758054" y="3037705"/>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4730022" y="2435490"/>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5232872" y="2134383"/>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3724323" y="2254826"/>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4283045" y="2194605"/>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4337893" y="2921042"/>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nvSpPr>
        <p:spPr>
          <a:xfrm>
            <a:off x="4493004" y="3028116"/>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nvSpPr>
        <p:spPr>
          <a:xfrm>
            <a:off x="4244968" y="2983221"/>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4430819" y="2860251"/>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nvSpPr>
        <p:spPr>
          <a:xfrm>
            <a:off x="4368986" y="3028116"/>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Shape 372"/>
          <p:cNvSpPr/>
          <p:nvPr/>
        </p:nvSpPr>
        <p:spPr>
          <a:xfrm>
            <a:off x="4230809" y="2813969"/>
            <a:ext cx="62100" cy="621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Shape 373"/>
          <p:cNvSpPr/>
          <p:nvPr/>
        </p:nvSpPr>
        <p:spPr>
          <a:xfrm>
            <a:off x="1634013" y="2872245"/>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1740226" y="2978458"/>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1572334" y="2901882"/>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1740226" y="2872245"/>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1603174" y="2825306"/>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1527800" y="3040136"/>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1801905" y="2933923"/>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1634013" y="2978458"/>
            <a:ext cx="61800" cy="61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1" name="Shape 381"/>
          <p:cNvSpPr/>
          <p:nvPr/>
        </p:nvSpPr>
        <p:spPr>
          <a:xfrm rot="2842675">
            <a:off x="1483208" y="2718318"/>
            <a:ext cx="378345" cy="501063"/>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rot="2843278">
            <a:off x="4151457" y="2792727"/>
            <a:ext cx="498944" cy="348195"/>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a:off x="5474950" y="3375127"/>
            <a:ext cx="3341700" cy="922800"/>
          </a:xfrm>
          <a:prstGeom prst="parallelogram">
            <a:avLst>
              <a:gd fmla="val 121281" name="adj"/>
            </a:avLst>
          </a:prstGeom>
          <a:solidFill>
            <a:srgbClr val="3637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84" name="Shape 384"/>
          <p:cNvSpPr/>
          <p:nvPr/>
        </p:nvSpPr>
        <p:spPr>
          <a:xfrm>
            <a:off x="5474950" y="2660313"/>
            <a:ext cx="3341700" cy="922800"/>
          </a:xfrm>
          <a:prstGeom prst="parallelogram">
            <a:avLst>
              <a:gd fmla="val 121281" name="adj"/>
            </a:avLst>
          </a:prstGeom>
          <a:solidFill>
            <a:srgbClr val="36C1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5474950" y="1945500"/>
            <a:ext cx="3341700" cy="922800"/>
          </a:xfrm>
          <a:prstGeom prst="parallelogram">
            <a:avLst>
              <a:gd fmla="val 121281" name="adj"/>
            </a:avLst>
          </a:prstGeom>
          <a:solidFill>
            <a:srgbClr val="36DC37">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7452895" y="3941026"/>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7955744" y="3639919"/>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6447195" y="3760362"/>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nvSpPr>
        <p:spPr>
          <a:xfrm>
            <a:off x="7005917" y="3700141"/>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nvSpPr>
        <p:spPr>
          <a:xfrm>
            <a:off x="7430753" y="3218369"/>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nvSpPr>
        <p:spPr>
          <a:xfrm>
            <a:off x="7933603" y="2917262"/>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p:nvPr/>
        </p:nvSpPr>
        <p:spPr>
          <a:xfrm>
            <a:off x="6425054" y="3037705"/>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Shape 393"/>
          <p:cNvSpPr/>
          <p:nvPr/>
        </p:nvSpPr>
        <p:spPr>
          <a:xfrm>
            <a:off x="7397022" y="2435490"/>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a:off x="7899872" y="2134383"/>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a:off x="6391323" y="2254826"/>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6950045" y="2194605"/>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6938153" y="2952043"/>
            <a:ext cx="120900" cy="120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8" name="Shape 398"/>
          <p:cNvCxnSpPr/>
          <p:nvPr/>
        </p:nvCxnSpPr>
        <p:spPr>
          <a:xfrm>
            <a:off x="6992666" y="2865082"/>
            <a:ext cx="0" cy="300300"/>
          </a:xfrm>
          <a:prstGeom prst="straightConnector1">
            <a:avLst/>
          </a:prstGeom>
          <a:noFill/>
          <a:ln cap="flat" cmpd="sng" w="28575">
            <a:solidFill>
              <a:srgbClr val="CC0000"/>
            </a:solidFill>
            <a:prstDash val="solid"/>
            <a:round/>
            <a:headEnd len="med" w="med" type="none"/>
            <a:tailEnd len="med" w="med" type="none"/>
          </a:ln>
        </p:spPr>
      </p:cxnSp>
      <p:cxnSp>
        <p:nvCxnSpPr>
          <p:cNvPr id="399" name="Shape 399"/>
          <p:cNvCxnSpPr/>
          <p:nvPr/>
        </p:nvCxnSpPr>
        <p:spPr>
          <a:xfrm>
            <a:off x="6890431" y="2871442"/>
            <a:ext cx="212100" cy="0"/>
          </a:xfrm>
          <a:prstGeom prst="straightConnector1">
            <a:avLst/>
          </a:prstGeom>
          <a:noFill/>
          <a:ln cap="flat" cmpd="sng" w="28575">
            <a:solidFill>
              <a:srgbClr val="CC0000"/>
            </a:solidFill>
            <a:prstDash val="solid"/>
            <a:round/>
            <a:headEnd len="med" w="med" type="none"/>
            <a:tailEnd len="med" w="med" type="none"/>
          </a:ln>
        </p:spPr>
      </p:cxnSp>
      <p:cxnSp>
        <p:nvCxnSpPr>
          <p:cNvPr id="400" name="Shape 400"/>
          <p:cNvCxnSpPr/>
          <p:nvPr/>
        </p:nvCxnSpPr>
        <p:spPr>
          <a:xfrm>
            <a:off x="6888523" y="3167736"/>
            <a:ext cx="212100" cy="0"/>
          </a:xfrm>
          <a:prstGeom prst="straightConnector1">
            <a:avLst/>
          </a:prstGeom>
          <a:noFill/>
          <a:ln cap="flat" cmpd="sng" w="28575">
            <a:solidFill>
              <a:srgbClr val="CC0000"/>
            </a:solidFill>
            <a:prstDash val="solid"/>
            <a:round/>
            <a:headEnd len="med" w="med" type="none"/>
            <a:tailEnd len="med" w="med" type="none"/>
          </a:ln>
        </p:spPr>
      </p:cxnSp>
      <p:sp>
        <p:nvSpPr>
          <p:cNvPr id="401" name="Shape 401"/>
          <p:cNvSpPr txBox="1"/>
          <p:nvPr/>
        </p:nvSpPr>
        <p:spPr>
          <a:xfrm>
            <a:off x="1134500" y="4711600"/>
            <a:ext cx="3499500" cy="43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800"/>
              <a:t>Time/Space Samples from MVN</a:t>
            </a:r>
            <a:endParaRPr baseline="-25000" i="1" sz="1800"/>
          </a:p>
        </p:txBody>
      </p:sp>
      <p:sp>
        <p:nvSpPr>
          <p:cNvPr id="402" name="Shape 402"/>
          <p:cNvSpPr txBox="1"/>
          <p:nvPr/>
        </p:nvSpPr>
        <p:spPr>
          <a:xfrm>
            <a:off x="5837775" y="4694775"/>
            <a:ext cx="2667600" cy="43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1800"/>
              <a:t>Pollution Estimate</a:t>
            </a:r>
            <a:endParaRPr baseline="-25000" i="1" sz="1800"/>
          </a:p>
        </p:txBody>
      </p:sp>
      <p:sp>
        <p:nvSpPr>
          <p:cNvPr id="403" name="Shape 403"/>
          <p:cNvSpPr txBox="1"/>
          <p:nvPr/>
        </p:nvSpPr>
        <p:spPr>
          <a:xfrm rot="-5400000">
            <a:off x="719850" y="5117550"/>
            <a:ext cx="453000" cy="21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0">
                <a:latin typeface="Courier New"/>
                <a:ea typeface="Courier New"/>
                <a:cs typeface="Courier New"/>
                <a:sym typeface="Courier New"/>
              </a:rPr>
              <a:t>{</a:t>
            </a:r>
            <a:endParaRPr sz="20000">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07" name="Shape 407"/>
        <p:cNvGrpSpPr/>
        <p:nvPr/>
      </p:nvGrpSpPr>
      <p:grpSpPr>
        <a:xfrm>
          <a:off x="0" y="0"/>
          <a:ext cx="0" cy="0"/>
          <a:chOff x="0" y="0"/>
          <a:chExt cx="0" cy="0"/>
        </a:xfrm>
      </p:grpSpPr>
      <p:sp>
        <p:nvSpPr>
          <p:cNvPr id="408" name="Shape 40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Sampling Also Estimates Uncertainty </a:t>
            </a:r>
            <a:endParaRPr>
              <a:solidFill>
                <a:srgbClr val="000000"/>
              </a:solidFill>
            </a:endParaRPr>
          </a:p>
        </p:txBody>
      </p:sp>
      <p:sp>
        <p:nvSpPr>
          <p:cNvPr id="409" name="Shape 409"/>
          <p:cNvSpPr/>
          <p:nvPr/>
        </p:nvSpPr>
        <p:spPr>
          <a:xfrm>
            <a:off x="521950" y="3375127"/>
            <a:ext cx="3341700" cy="922800"/>
          </a:xfrm>
          <a:prstGeom prst="parallelogram">
            <a:avLst>
              <a:gd fmla="val 121281" name="adj"/>
            </a:avLst>
          </a:prstGeom>
          <a:solidFill>
            <a:srgbClr val="3637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0" name="Shape 410"/>
          <p:cNvSpPr/>
          <p:nvPr/>
        </p:nvSpPr>
        <p:spPr>
          <a:xfrm>
            <a:off x="521950" y="2660313"/>
            <a:ext cx="3341700" cy="922800"/>
          </a:xfrm>
          <a:prstGeom prst="parallelogram">
            <a:avLst>
              <a:gd fmla="val 121281" name="adj"/>
            </a:avLst>
          </a:prstGeom>
          <a:solidFill>
            <a:srgbClr val="36C1DC">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521950" y="1945500"/>
            <a:ext cx="3341700" cy="922800"/>
          </a:xfrm>
          <a:prstGeom prst="parallelogram">
            <a:avLst>
              <a:gd fmla="val 121281" name="adj"/>
            </a:avLst>
          </a:prstGeom>
          <a:solidFill>
            <a:srgbClr val="36DC37">
              <a:alpha val="29229"/>
            </a:srgbClr>
          </a:solidFill>
          <a:ln cap="flat" cmpd="sng" w="9525">
            <a:solidFill>
              <a:schemeClr val="dk2"/>
            </a:solidFill>
            <a:prstDash val="solid"/>
            <a:round/>
            <a:headEnd len="sm" w="sm" type="none"/>
            <a:tailEnd len="sm" w="sm" type="none"/>
          </a:ln>
          <a:effectLst>
            <a:outerShdw blurRad="57150" rotWithShape="0" algn="bl" dir="5340000" dist="19050">
              <a:srgbClr val="000000">
                <a:alpha val="19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2499895" y="3941026"/>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3002744" y="3639919"/>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1494195" y="3760362"/>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2052917" y="3700141"/>
            <a:ext cx="88500" cy="95700"/>
          </a:xfrm>
          <a:prstGeom prst="ellipse">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2477753" y="3218369"/>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2980603" y="2917262"/>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1472054" y="3037705"/>
            <a:ext cx="88500" cy="95700"/>
          </a:xfrm>
          <a:prstGeom prst="ellipse">
            <a:avLst/>
          </a:prstGeom>
          <a:solidFill>
            <a:srgbClr val="2BAFAB"/>
          </a:solidFill>
          <a:ln cap="flat" cmpd="sng" w="9525">
            <a:solidFill>
              <a:srgbClr val="32CCC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2444022" y="2435490"/>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2946872" y="2134383"/>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p:nvPr/>
        </p:nvSpPr>
        <p:spPr>
          <a:xfrm>
            <a:off x="1438323" y="2254826"/>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1997045" y="2194605"/>
            <a:ext cx="88500" cy="95700"/>
          </a:xfrm>
          <a:prstGeom prst="ellipse">
            <a:avLst/>
          </a:prstGeom>
          <a:solidFill>
            <a:srgbClr val="149B1B"/>
          </a:solidFill>
          <a:ln cap="flat" cmpd="sng" w="9525">
            <a:solidFill>
              <a:srgbClr val="3DA12B"/>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1985153" y="2952043"/>
            <a:ext cx="120900" cy="120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24" name="Shape 424"/>
          <p:cNvCxnSpPr/>
          <p:nvPr/>
        </p:nvCxnSpPr>
        <p:spPr>
          <a:xfrm>
            <a:off x="2039666" y="2865082"/>
            <a:ext cx="0" cy="300300"/>
          </a:xfrm>
          <a:prstGeom prst="straightConnector1">
            <a:avLst/>
          </a:prstGeom>
          <a:noFill/>
          <a:ln cap="flat" cmpd="sng" w="28575">
            <a:solidFill>
              <a:srgbClr val="CC0000"/>
            </a:solidFill>
            <a:prstDash val="solid"/>
            <a:round/>
            <a:headEnd len="med" w="med" type="none"/>
            <a:tailEnd len="med" w="med" type="none"/>
          </a:ln>
        </p:spPr>
      </p:cxnSp>
      <p:cxnSp>
        <p:nvCxnSpPr>
          <p:cNvPr id="425" name="Shape 425"/>
          <p:cNvCxnSpPr/>
          <p:nvPr/>
        </p:nvCxnSpPr>
        <p:spPr>
          <a:xfrm>
            <a:off x="1937431" y="2871442"/>
            <a:ext cx="212100" cy="0"/>
          </a:xfrm>
          <a:prstGeom prst="straightConnector1">
            <a:avLst/>
          </a:prstGeom>
          <a:noFill/>
          <a:ln cap="flat" cmpd="sng" w="28575">
            <a:solidFill>
              <a:srgbClr val="CC0000"/>
            </a:solidFill>
            <a:prstDash val="solid"/>
            <a:round/>
            <a:headEnd len="med" w="med" type="none"/>
            <a:tailEnd len="med" w="med" type="none"/>
          </a:ln>
        </p:spPr>
      </p:cxnSp>
      <p:cxnSp>
        <p:nvCxnSpPr>
          <p:cNvPr id="426" name="Shape 426"/>
          <p:cNvCxnSpPr/>
          <p:nvPr/>
        </p:nvCxnSpPr>
        <p:spPr>
          <a:xfrm>
            <a:off x="1935523" y="3167736"/>
            <a:ext cx="212100" cy="0"/>
          </a:xfrm>
          <a:prstGeom prst="straightConnector1">
            <a:avLst/>
          </a:prstGeom>
          <a:noFill/>
          <a:ln cap="flat" cmpd="sng" w="28575">
            <a:solidFill>
              <a:srgbClr val="CC0000"/>
            </a:solidFill>
            <a:prstDash val="solid"/>
            <a:round/>
            <a:headEnd len="med" w="med" type="none"/>
            <a:tailEnd len="med" w="med" type="none"/>
          </a:ln>
        </p:spPr>
      </p:cxnSp>
      <p:pic>
        <p:nvPicPr>
          <p:cNvPr id="427" name="Shape 427"/>
          <p:cNvPicPr preferRelativeResize="0"/>
          <p:nvPr/>
        </p:nvPicPr>
        <p:blipFill rotWithShape="1">
          <a:blip r:embed="rId3">
            <a:alphaModFix amt="52999"/>
          </a:blip>
          <a:srcRect b="6342" l="1553" r="13093" t="12959"/>
          <a:stretch/>
        </p:blipFill>
        <p:spPr>
          <a:xfrm rot="206476">
            <a:off x="4428488" y="3415806"/>
            <a:ext cx="3238640" cy="1146261"/>
          </a:xfrm>
          <a:prstGeom prst="roundRect">
            <a:avLst>
              <a:gd fmla="val 50000" name="adj"/>
            </a:avLst>
          </a:prstGeom>
          <a:noFill/>
          <a:ln>
            <a:noFill/>
          </a:ln>
        </p:spPr>
      </p:pic>
      <p:pic>
        <p:nvPicPr>
          <p:cNvPr id="428" name="Shape 428"/>
          <p:cNvPicPr preferRelativeResize="0"/>
          <p:nvPr/>
        </p:nvPicPr>
        <p:blipFill rotWithShape="1">
          <a:blip r:embed="rId4">
            <a:alphaModFix amt="52999"/>
          </a:blip>
          <a:srcRect b="6342" l="1553" r="13093" t="12959"/>
          <a:stretch/>
        </p:blipFill>
        <p:spPr>
          <a:xfrm rot="206476">
            <a:off x="4809488" y="2501406"/>
            <a:ext cx="3238640" cy="1146261"/>
          </a:xfrm>
          <a:prstGeom prst="roundRect">
            <a:avLst>
              <a:gd fmla="val 50000" name="adj"/>
            </a:avLst>
          </a:prstGeom>
          <a:noFill/>
          <a:ln>
            <a:noFill/>
          </a:ln>
        </p:spPr>
      </p:pic>
      <p:pic>
        <p:nvPicPr>
          <p:cNvPr id="429" name="Shape 429"/>
          <p:cNvPicPr preferRelativeResize="0"/>
          <p:nvPr/>
        </p:nvPicPr>
        <p:blipFill rotWithShape="1">
          <a:blip r:embed="rId4">
            <a:alphaModFix amt="52999"/>
          </a:blip>
          <a:srcRect b="6342" l="1553" r="13093" t="12959"/>
          <a:stretch/>
        </p:blipFill>
        <p:spPr>
          <a:xfrm rot="206476">
            <a:off x="5114288" y="1587006"/>
            <a:ext cx="3238640" cy="1146261"/>
          </a:xfrm>
          <a:prstGeom prst="roundRect">
            <a:avLst>
              <a:gd fmla="val 50000" name="adj"/>
            </a:avLst>
          </a:prstGeom>
          <a:noFill/>
          <a:ln>
            <a:noFill/>
          </a:ln>
        </p:spPr>
      </p:pic>
      <p:sp>
        <p:nvSpPr>
          <p:cNvPr id="430" name="Shape 430"/>
          <p:cNvSpPr/>
          <p:nvPr/>
        </p:nvSpPr>
        <p:spPr>
          <a:xfrm>
            <a:off x="1242363"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1348576"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1180684" y="39695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1348576"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1211524" y="38929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1136150" y="41077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p:nvPr/>
        </p:nvSpPr>
        <p:spPr>
          <a:xfrm>
            <a:off x="1410255" y="40015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p:nvPr/>
        </p:nvSpPr>
        <p:spPr>
          <a:xfrm>
            <a:off x="1242363"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1623363"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nvSpPr>
        <p:spPr>
          <a:xfrm>
            <a:off x="1729576"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nvSpPr>
        <p:spPr>
          <a:xfrm>
            <a:off x="1561684" y="39695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Shape 441"/>
          <p:cNvSpPr/>
          <p:nvPr/>
        </p:nvSpPr>
        <p:spPr>
          <a:xfrm>
            <a:off x="1729576"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nvSpPr>
        <p:spPr>
          <a:xfrm>
            <a:off x="1592524" y="38929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p:nvPr/>
        </p:nvSpPr>
        <p:spPr>
          <a:xfrm>
            <a:off x="1517150" y="41077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1791255" y="40015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5" name="Shape 445"/>
          <p:cNvSpPr/>
          <p:nvPr/>
        </p:nvSpPr>
        <p:spPr>
          <a:xfrm>
            <a:off x="1623363"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a:off x="2004363"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p:nvPr/>
        </p:nvSpPr>
        <p:spPr>
          <a:xfrm>
            <a:off x="2110576"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nvSpPr>
        <p:spPr>
          <a:xfrm>
            <a:off x="1942684" y="39695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9" name="Shape 449"/>
          <p:cNvSpPr/>
          <p:nvPr/>
        </p:nvSpPr>
        <p:spPr>
          <a:xfrm>
            <a:off x="2110576"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0" name="Shape 450"/>
          <p:cNvSpPr/>
          <p:nvPr/>
        </p:nvSpPr>
        <p:spPr>
          <a:xfrm>
            <a:off x="1973524" y="38929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1898150" y="41077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2172255" y="40015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2004363"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2309163" y="37874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2415376" y="38936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2247484" y="38171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2415376" y="37874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2278324" y="37405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2202950" y="39553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2477055" y="38491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2309163" y="38936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2613963" y="37112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2720176" y="38174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nvSpPr>
        <p:spPr>
          <a:xfrm>
            <a:off x="2552284" y="37409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 name="Shape 465"/>
          <p:cNvSpPr/>
          <p:nvPr/>
        </p:nvSpPr>
        <p:spPr>
          <a:xfrm>
            <a:off x="2720176" y="37112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6" name="Shape 466"/>
          <p:cNvSpPr/>
          <p:nvPr/>
        </p:nvSpPr>
        <p:spPr>
          <a:xfrm>
            <a:off x="2583124" y="36643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7" name="Shape 467"/>
          <p:cNvSpPr/>
          <p:nvPr/>
        </p:nvSpPr>
        <p:spPr>
          <a:xfrm>
            <a:off x="2507750" y="38791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8" name="Shape 468"/>
          <p:cNvSpPr/>
          <p:nvPr/>
        </p:nvSpPr>
        <p:spPr>
          <a:xfrm>
            <a:off x="2781855" y="37729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2613963" y="38174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2385363" y="40160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2491576" y="41222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2323684" y="40457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2491576" y="40160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2354524" y="39691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2279150" y="41839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2553255" y="40777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2385363" y="41222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1775763" y="37112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1881976" y="38174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1714084" y="37409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1881976" y="37112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1744924" y="36643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nvSpPr>
        <p:spPr>
          <a:xfrm>
            <a:off x="1669550" y="38791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1943655" y="37729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Shape 485"/>
          <p:cNvSpPr/>
          <p:nvPr/>
        </p:nvSpPr>
        <p:spPr>
          <a:xfrm>
            <a:off x="1775763" y="38174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nvSpPr>
        <p:spPr>
          <a:xfrm>
            <a:off x="2385363" y="3558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2491576" y="3665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2323684" y="35885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2491576" y="3558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2354524" y="35119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2279150" y="37267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2553255" y="36205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2385363" y="3665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1623363" y="34826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1729576" y="35888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1561684" y="35123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1729576" y="34826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1592524" y="34357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1517150" y="36505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1791255" y="35443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1623363" y="35888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3223563" y="34826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3329776" y="35888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3161884" y="35123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3329776" y="34826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3192724" y="34357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3117350" y="36505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3391455" y="35443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3223563" y="35888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p:nvPr/>
        </p:nvSpPr>
        <p:spPr>
          <a:xfrm>
            <a:off x="2766363"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nvSpPr>
        <p:spPr>
          <a:xfrm>
            <a:off x="2872576"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2704684" y="3969507"/>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Shape 513"/>
          <p:cNvSpPr/>
          <p:nvPr/>
        </p:nvSpPr>
        <p:spPr>
          <a:xfrm>
            <a:off x="2872576" y="3939870"/>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p:nvPr/>
        </p:nvSpPr>
        <p:spPr>
          <a:xfrm>
            <a:off x="2735524" y="389293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Shape 515"/>
          <p:cNvSpPr/>
          <p:nvPr/>
        </p:nvSpPr>
        <p:spPr>
          <a:xfrm>
            <a:off x="2660150" y="4107761"/>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Shape 516"/>
          <p:cNvSpPr/>
          <p:nvPr/>
        </p:nvSpPr>
        <p:spPr>
          <a:xfrm>
            <a:off x="2934255" y="4001548"/>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2766363" y="4046083"/>
            <a:ext cx="61800" cy="615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1211538" y="31750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1317751" y="32812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1149859" y="32046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1317751" y="31750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1180699" y="31280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1105325" y="33428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1379430" y="32366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1211538" y="32812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2354538" y="29464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2460751" y="30526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2292859" y="29760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2460751" y="29464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nvSpPr>
        <p:spPr>
          <a:xfrm>
            <a:off x="2323699" y="28994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Shape 531"/>
          <p:cNvSpPr/>
          <p:nvPr/>
        </p:nvSpPr>
        <p:spPr>
          <a:xfrm>
            <a:off x="2248325" y="31142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2522430" y="30080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2354538" y="30526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1440138"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p:nvPr/>
        </p:nvSpPr>
        <p:spPr>
          <a:xfrm>
            <a:off x="1546351"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nvSpPr>
        <p:spPr>
          <a:xfrm>
            <a:off x="1378459" y="32808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Shape 537"/>
          <p:cNvSpPr/>
          <p:nvPr/>
        </p:nvSpPr>
        <p:spPr>
          <a:xfrm>
            <a:off x="1546351"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8" name="Shape 538"/>
          <p:cNvSpPr/>
          <p:nvPr/>
        </p:nvSpPr>
        <p:spPr>
          <a:xfrm>
            <a:off x="1409299" y="32042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9" name="Shape 539"/>
          <p:cNvSpPr/>
          <p:nvPr/>
        </p:nvSpPr>
        <p:spPr>
          <a:xfrm>
            <a:off x="1333925" y="34190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0" name="Shape 540"/>
          <p:cNvSpPr/>
          <p:nvPr/>
        </p:nvSpPr>
        <p:spPr>
          <a:xfrm>
            <a:off x="1608030" y="33128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p:nvPr/>
        </p:nvSpPr>
        <p:spPr>
          <a:xfrm>
            <a:off x="1440138"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2" name="Shape 542"/>
          <p:cNvSpPr/>
          <p:nvPr/>
        </p:nvSpPr>
        <p:spPr>
          <a:xfrm>
            <a:off x="1668738" y="30988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3" name="Shape 543"/>
          <p:cNvSpPr/>
          <p:nvPr/>
        </p:nvSpPr>
        <p:spPr>
          <a:xfrm>
            <a:off x="1774951" y="32050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4" name="Shape 544"/>
          <p:cNvSpPr/>
          <p:nvPr/>
        </p:nvSpPr>
        <p:spPr>
          <a:xfrm>
            <a:off x="1607059" y="31284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Shape 545"/>
          <p:cNvSpPr/>
          <p:nvPr/>
        </p:nvSpPr>
        <p:spPr>
          <a:xfrm>
            <a:off x="1774951" y="30988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p:nvPr/>
        </p:nvSpPr>
        <p:spPr>
          <a:xfrm>
            <a:off x="1637899" y="30518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nvSpPr>
        <p:spPr>
          <a:xfrm>
            <a:off x="1562525" y="32666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Shape 548"/>
          <p:cNvSpPr/>
          <p:nvPr/>
        </p:nvSpPr>
        <p:spPr>
          <a:xfrm>
            <a:off x="1836630" y="31604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9" name="Shape 549"/>
          <p:cNvSpPr/>
          <p:nvPr/>
        </p:nvSpPr>
        <p:spPr>
          <a:xfrm>
            <a:off x="1668738" y="32050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0" name="Shape 550"/>
          <p:cNvSpPr/>
          <p:nvPr/>
        </p:nvSpPr>
        <p:spPr>
          <a:xfrm>
            <a:off x="1897338"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nvSpPr>
        <p:spPr>
          <a:xfrm>
            <a:off x="2003551"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p:nvPr/>
        </p:nvSpPr>
        <p:spPr>
          <a:xfrm>
            <a:off x="1835659" y="32808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Shape 553"/>
          <p:cNvSpPr/>
          <p:nvPr/>
        </p:nvSpPr>
        <p:spPr>
          <a:xfrm>
            <a:off x="2003551"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p:nvPr/>
        </p:nvSpPr>
        <p:spPr>
          <a:xfrm>
            <a:off x="1866499" y="32042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5" name="Shape 555"/>
          <p:cNvSpPr/>
          <p:nvPr/>
        </p:nvSpPr>
        <p:spPr>
          <a:xfrm>
            <a:off x="1791125" y="34190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6" name="Shape 556"/>
          <p:cNvSpPr/>
          <p:nvPr/>
        </p:nvSpPr>
        <p:spPr>
          <a:xfrm>
            <a:off x="2065230" y="33128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Shape 557"/>
          <p:cNvSpPr/>
          <p:nvPr/>
        </p:nvSpPr>
        <p:spPr>
          <a:xfrm>
            <a:off x="1897338"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8" name="Shape 558"/>
          <p:cNvSpPr/>
          <p:nvPr/>
        </p:nvSpPr>
        <p:spPr>
          <a:xfrm>
            <a:off x="2202138"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p:nvPr/>
        </p:nvSpPr>
        <p:spPr>
          <a:xfrm>
            <a:off x="2308351"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Shape 560"/>
          <p:cNvSpPr/>
          <p:nvPr/>
        </p:nvSpPr>
        <p:spPr>
          <a:xfrm>
            <a:off x="2140459" y="32808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nvSpPr>
        <p:spPr>
          <a:xfrm>
            <a:off x="2308351" y="3251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2" name="Shape 562"/>
          <p:cNvSpPr/>
          <p:nvPr/>
        </p:nvSpPr>
        <p:spPr>
          <a:xfrm>
            <a:off x="2171299" y="32042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Shape 563"/>
          <p:cNvSpPr/>
          <p:nvPr/>
        </p:nvSpPr>
        <p:spPr>
          <a:xfrm>
            <a:off x="2095925" y="34190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Shape 564"/>
          <p:cNvSpPr/>
          <p:nvPr/>
        </p:nvSpPr>
        <p:spPr>
          <a:xfrm>
            <a:off x="2370030" y="33128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5" name="Shape 565"/>
          <p:cNvSpPr/>
          <p:nvPr/>
        </p:nvSpPr>
        <p:spPr>
          <a:xfrm>
            <a:off x="2202138" y="3357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6" name="Shape 566"/>
          <p:cNvSpPr/>
          <p:nvPr/>
        </p:nvSpPr>
        <p:spPr>
          <a:xfrm>
            <a:off x="2659338" y="30226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7" name="Shape 567"/>
          <p:cNvSpPr/>
          <p:nvPr/>
        </p:nvSpPr>
        <p:spPr>
          <a:xfrm>
            <a:off x="2765551" y="31288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8" name="Shape 568"/>
          <p:cNvSpPr/>
          <p:nvPr/>
        </p:nvSpPr>
        <p:spPr>
          <a:xfrm>
            <a:off x="2597659" y="30522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9" name="Shape 569"/>
          <p:cNvSpPr/>
          <p:nvPr/>
        </p:nvSpPr>
        <p:spPr>
          <a:xfrm>
            <a:off x="2765551" y="30226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p:nvPr/>
        </p:nvSpPr>
        <p:spPr>
          <a:xfrm>
            <a:off x="2628499" y="29756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2553125" y="31904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p:nvPr/>
        </p:nvSpPr>
        <p:spPr>
          <a:xfrm>
            <a:off x="2827230" y="30842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3" name="Shape 573"/>
          <p:cNvSpPr/>
          <p:nvPr/>
        </p:nvSpPr>
        <p:spPr>
          <a:xfrm>
            <a:off x="2659338" y="31288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4" name="Shape 574"/>
          <p:cNvSpPr/>
          <p:nvPr/>
        </p:nvSpPr>
        <p:spPr>
          <a:xfrm>
            <a:off x="2811738" y="27940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p:nvPr/>
        </p:nvSpPr>
        <p:spPr>
          <a:xfrm>
            <a:off x="2917951" y="29002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p:nvPr/>
        </p:nvSpPr>
        <p:spPr>
          <a:xfrm>
            <a:off x="2750059" y="28236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Shape 577"/>
          <p:cNvSpPr/>
          <p:nvPr/>
        </p:nvSpPr>
        <p:spPr>
          <a:xfrm>
            <a:off x="2917951" y="27940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8" name="Shape 578"/>
          <p:cNvSpPr/>
          <p:nvPr/>
        </p:nvSpPr>
        <p:spPr>
          <a:xfrm>
            <a:off x="2780899" y="27470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9" name="Shape 579"/>
          <p:cNvSpPr/>
          <p:nvPr/>
        </p:nvSpPr>
        <p:spPr>
          <a:xfrm>
            <a:off x="2705525" y="29618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0" name="Shape 580"/>
          <p:cNvSpPr/>
          <p:nvPr/>
        </p:nvSpPr>
        <p:spPr>
          <a:xfrm>
            <a:off x="2979630" y="28556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p:nvPr/>
        </p:nvSpPr>
        <p:spPr>
          <a:xfrm>
            <a:off x="2811738" y="29002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2" name="Shape 582"/>
          <p:cNvSpPr/>
          <p:nvPr/>
        </p:nvSpPr>
        <p:spPr>
          <a:xfrm>
            <a:off x="2887938" y="30988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p:nvPr/>
        </p:nvSpPr>
        <p:spPr>
          <a:xfrm>
            <a:off x="2994151" y="32050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4" name="Shape 584"/>
          <p:cNvSpPr/>
          <p:nvPr/>
        </p:nvSpPr>
        <p:spPr>
          <a:xfrm>
            <a:off x="2826259" y="31284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5" name="Shape 585"/>
          <p:cNvSpPr/>
          <p:nvPr/>
        </p:nvSpPr>
        <p:spPr>
          <a:xfrm>
            <a:off x="2994151" y="30988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6" name="Shape 586"/>
          <p:cNvSpPr/>
          <p:nvPr/>
        </p:nvSpPr>
        <p:spPr>
          <a:xfrm>
            <a:off x="2857099" y="30518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7" name="Shape 587"/>
          <p:cNvSpPr/>
          <p:nvPr/>
        </p:nvSpPr>
        <p:spPr>
          <a:xfrm>
            <a:off x="2781725" y="32666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8" name="Shape 588"/>
          <p:cNvSpPr/>
          <p:nvPr/>
        </p:nvSpPr>
        <p:spPr>
          <a:xfrm>
            <a:off x="3055830" y="31604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9" name="Shape 589"/>
          <p:cNvSpPr/>
          <p:nvPr/>
        </p:nvSpPr>
        <p:spPr>
          <a:xfrm>
            <a:off x="2887938" y="32050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0" name="Shape 590"/>
          <p:cNvSpPr/>
          <p:nvPr/>
        </p:nvSpPr>
        <p:spPr>
          <a:xfrm>
            <a:off x="1744938" y="2870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1" name="Shape 591"/>
          <p:cNvSpPr/>
          <p:nvPr/>
        </p:nvSpPr>
        <p:spPr>
          <a:xfrm>
            <a:off x="1851151" y="2976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2" name="Shape 592"/>
          <p:cNvSpPr/>
          <p:nvPr/>
        </p:nvSpPr>
        <p:spPr>
          <a:xfrm>
            <a:off x="1683259" y="2899844"/>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3" name="Shape 593"/>
          <p:cNvSpPr/>
          <p:nvPr/>
        </p:nvSpPr>
        <p:spPr>
          <a:xfrm>
            <a:off x="1851151" y="2870207"/>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4" name="Shape 594"/>
          <p:cNvSpPr/>
          <p:nvPr/>
        </p:nvSpPr>
        <p:spPr>
          <a:xfrm>
            <a:off x="1714099" y="282326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5" name="Shape 595"/>
          <p:cNvSpPr/>
          <p:nvPr/>
        </p:nvSpPr>
        <p:spPr>
          <a:xfrm>
            <a:off x="1638725" y="3038099"/>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6" name="Shape 596"/>
          <p:cNvSpPr/>
          <p:nvPr/>
        </p:nvSpPr>
        <p:spPr>
          <a:xfrm>
            <a:off x="1912830" y="2931886"/>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7" name="Shape 597"/>
          <p:cNvSpPr/>
          <p:nvPr/>
        </p:nvSpPr>
        <p:spPr>
          <a:xfrm>
            <a:off x="1744938" y="2976420"/>
            <a:ext cx="61800" cy="615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8" name="Shape 598"/>
          <p:cNvSpPr/>
          <p:nvPr/>
        </p:nvSpPr>
        <p:spPr>
          <a:xfrm>
            <a:off x="1287738" y="24892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9" name="Shape 599"/>
          <p:cNvSpPr/>
          <p:nvPr/>
        </p:nvSpPr>
        <p:spPr>
          <a:xfrm>
            <a:off x="1393951" y="25954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0" name="Shape 600"/>
          <p:cNvSpPr/>
          <p:nvPr/>
        </p:nvSpPr>
        <p:spPr>
          <a:xfrm>
            <a:off x="1226059" y="25188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1" name="Shape 601"/>
          <p:cNvSpPr/>
          <p:nvPr/>
        </p:nvSpPr>
        <p:spPr>
          <a:xfrm>
            <a:off x="1393951" y="24892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2" name="Shape 602"/>
          <p:cNvSpPr/>
          <p:nvPr/>
        </p:nvSpPr>
        <p:spPr>
          <a:xfrm>
            <a:off x="1256899" y="24422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3" name="Shape 603"/>
          <p:cNvSpPr/>
          <p:nvPr/>
        </p:nvSpPr>
        <p:spPr>
          <a:xfrm>
            <a:off x="1181525" y="26570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4" name="Shape 604"/>
          <p:cNvSpPr/>
          <p:nvPr/>
        </p:nvSpPr>
        <p:spPr>
          <a:xfrm>
            <a:off x="1455630" y="25508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5" name="Shape 605"/>
          <p:cNvSpPr/>
          <p:nvPr/>
        </p:nvSpPr>
        <p:spPr>
          <a:xfrm>
            <a:off x="1287738" y="25954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6" name="Shape 606"/>
          <p:cNvSpPr/>
          <p:nvPr/>
        </p:nvSpPr>
        <p:spPr>
          <a:xfrm>
            <a:off x="1592538" y="24892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7" name="Shape 607"/>
          <p:cNvSpPr/>
          <p:nvPr/>
        </p:nvSpPr>
        <p:spPr>
          <a:xfrm>
            <a:off x="1698751" y="25954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nvSpPr>
        <p:spPr>
          <a:xfrm>
            <a:off x="1530859" y="25188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9" name="Shape 609"/>
          <p:cNvSpPr/>
          <p:nvPr/>
        </p:nvSpPr>
        <p:spPr>
          <a:xfrm>
            <a:off x="1698751" y="24892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0" name="Shape 610"/>
          <p:cNvSpPr/>
          <p:nvPr/>
        </p:nvSpPr>
        <p:spPr>
          <a:xfrm>
            <a:off x="1561699" y="24422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1" name="Shape 611"/>
          <p:cNvSpPr/>
          <p:nvPr/>
        </p:nvSpPr>
        <p:spPr>
          <a:xfrm>
            <a:off x="1486325" y="26570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2" name="Shape 612"/>
          <p:cNvSpPr/>
          <p:nvPr/>
        </p:nvSpPr>
        <p:spPr>
          <a:xfrm>
            <a:off x="1760430" y="25508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3" name="Shape 613"/>
          <p:cNvSpPr/>
          <p:nvPr/>
        </p:nvSpPr>
        <p:spPr>
          <a:xfrm>
            <a:off x="1592538" y="25954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4" name="Shape 614"/>
          <p:cNvSpPr/>
          <p:nvPr/>
        </p:nvSpPr>
        <p:spPr>
          <a:xfrm>
            <a:off x="1668738" y="22606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5" name="Shape 615"/>
          <p:cNvSpPr/>
          <p:nvPr/>
        </p:nvSpPr>
        <p:spPr>
          <a:xfrm>
            <a:off x="1774951" y="23668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6" name="Shape 616"/>
          <p:cNvSpPr/>
          <p:nvPr/>
        </p:nvSpPr>
        <p:spPr>
          <a:xfrm>
            <a:off x="1607059" y="22902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7" name="Shape 617"/>
          <p:cNvSpPr/>
          <p:nvPr/>
        </p:nvSpPr>
        <p:spPr>
          <a:xfrm>
            <a:off x="1774951" y="22606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8" name="Shape 618"/>
          <p:cNvSpPr/>
          <p:nvPr/>
        </p:nvSpPr>
        <p:spPr>
          <a:xfrm>
            <a:off x="1637899" y="22136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9" name="Shape 619"/>
          <p:cNvSpPr/>
          <p:nvPr/>
        </p:nvSpPr>
        <p:spPr>
          <a:xfrm>
            <a:off x="1562525" y="24284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0" name="Shape 620"/>
          <p:cNvSpPr/>
          <p:nvPr/>
        </p:nvSpPr>
        <p:spPr>
          <a:xfrm>
            <a:off x="1836630" y="23222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1" name="Shape 621"/>
          <p:cNvSpPr/>
          <p:nvPr/>
        </p:nvSpPr>
        <p:spPr>
          <a:xfrm>
            <a:off x="1668738" y="23668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2" name="Shape 622"/>
          <p:cNvSpPr/>
          <p:nvPr/>
        </p:nvSpPr>
        <p:spPr>
          <a:xfrm>
            <a:off x="1973538" y="2413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nvSpPr>
        <p:spPr>
          <a:xfrm>
            <a:off x="2079751" y="2519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4" name="Shape 624"/>
          <p:cNvSpPr/>
          <p:nvPr/>
        </p:nvSpPr>
        <p:spPr>
          <a:xfrm>
            <a:off x="1911859" y="24426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5" name="Shape 625"/>
          <p:cNvSpPr/>
          <p:nvPr/>
        </p:nvSpPr>
        <p:spPr>
          <a:xfrm>
            <a:off x="2079751" y="2413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6" name="Shape 626"/>
          <p:cNvSpPr/>
          <p:nvPr/>
        </p:nvSpPr>
        <p:spPr>
          <a:xfrm>
            <a:off x="1942699" y="23660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7" name="Shape 627"/>
          <p:cNvSpPr/>
          <p:nvPr/>
        </p:nvSpPr>
        <p:spPr>
          <a:xfrm>
            <a:off x="1867325" y="25808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p:nvPr/>
        </p:nvSpPr>
        <p:spPr>
          <a:xfrm>
            <a:off x="2141430" y="24746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9" name="Shape 629"/>
          <p:cNvSpPr/>
          <p:nvPr/>
        </p:nvSpPr>
        <p:spPr>
          <a:xfrm>
            <a:off x="1973538" y="2519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0" name="Shape 630"/>
          <p:cNvSpPr/>
          <p:nvPr/>
        </p:nvSpPr>
        <p:spPr>
          <a:xfrm>
            <a:off x="1135338" y="2565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nvSpPr>
        <p:spPr>
          <a:xfrm>
            <a:off x="1241551" y="2671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nvSpPr>
        <p:spPr>
          <a:xfrm>
            <a:off x="1073659" y="25950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a:off x="1241551" y="2565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1104499" y="25184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nvSpPr>
        <p:spPr>
          <a:xfrm>
            <a:off x="1029125" y="27332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6" name="Shape 636"/>
          <p:cNvSpPr/>
          <p:nvPr/>
        </p:nvSpPr>
        <p:spPr>
          <a:xfrm>
            <a:off x="1303230" y="26270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7" name="Shape 637"/>
          <p:cNvSpPr/>
          <p:nvPr/>
        </p:nvSpPr>
        <p:spPr>
          <a:xfrm>
            <a:off x="1135338" y="2671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8" name="Shape 638"/>
          <p:cNvSpPr/>
          <p:nvPr/>
        </p:nvSpPr>
        <p:spPr>
          <a:xfrm>
            <a:off x="1668738" y="2032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9" name="Shape 639"/>
          <p:cNvSpPr/>
          <p:nvPr/>
        </p:nvSpPr>
        <p:spPr>
          <a:xfrm>
            <a:off x="1774951" y="2138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0" name="Shape 640"/>
          <p:cNvSpPr/>
          <p:nvPr/>
        </p:nvSpPr>
        <p:spPr>
          <a:xfrm>
            <a:off x="1607059" y="20616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1" name="Shape 641"/>
          <p:cNvSpPr/>
          <p:nvPr/>
        </p:nvSpPr>
        <p:spPr>
          <a:xfrm>
            <a:off x="1774951" y="2032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2" name="Shape 642"/>
          <p:cNvSpPr/>
          <p:nvPr/>
        </p:nvSpPr>
        <p:spPr>
          <a:xfrm>
            <a:off x="1637899" y="19850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p:nvPr/>
        </p:nvSpPr>
        <p:spPr>
          <a:xfrm>
            <a:off x="1562525" y="21998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4" name="Shape 644"/>
          <p:cNvSpPr/>
          <p:nvPr/>
        </p:nvSpPr>
        <p:spPr>
          <a:xfrm>
            <a:off x="1836630" y="20936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5" name="Shape 645"/>
          <p:cNvSpPr/>
          <p:nvPr/>
        </p:nvSpPr>
        <p:spPr>
          <a:xfrm>
            <a:off x="1668738" y="2138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6" name="Shape 646"/>
          <p:cNvSpPr/>
          <p:nvPr/>
        </p:nvSpPr>
        <p:spPr>
          <a:xfrm>
            <a:off x="2202138" y="2184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7" name="Shape 647"/>
          <p:cNvSpPr/>
          <p:nvPr/>
        </p:nvSpPr>
        <p:spPr>
          <a:xfrm>
            <a:off x="2308351" y="2290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8" name="Shape 648"/>
          <p:cNvSpPr/>
          <p:nvPr/>
        </p:nvSpPr>
        <p:spPr>
          <a:xfrm>
            <a:off x="2140459" y="22140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nvSpPr>
        <p:spPr>
          <a:xfrm>
            <a:off x="2308351" y="2184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0" name="Shape 650"/>
          <p:cNvSpPr/>
          <p:nvPr/>
        </p:nvSpPr>
        <p:spPr>
          <a:xfrm>
            <a:off x="2171299" y="21374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1" name="Shape 651"/>
          <p:cNvSpPr/>
          <p:nvPr/>
        </p:nvSpPr>
        <p:spPr>
          <a:xfrm>
            <a:off x="2095925" y="23522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2" name="Shape 652"/>
          <p:cNvSpPr/>
          <p:nvPr/>
        </p:nvSpPr>
        <p:spPr>
          <a:xfrm>
            <a:off x="2370030" y="22460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3" name="Shape 653"/>
          <p:cNvSpPr/>
          <p:nvPr/>
        </p:nvSpPr>
        <p:spPr>
          <a:xfrm>
            <a:off x="2202138" y="2290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nvSpPr>
        <p:spPr>
          <a:xfrm>
            <a:off x="2278338" y="2565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nvSpPr>
        <p:spPr>
          <a:xfrm>
            <a:off x="2384551" y="2671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6" name="Shape 656"/>
          <p:cNvSpPr/>
          <p:nvPr/>
        </p:nvSpPr>
        <p:spPr>
          <a:xfrm>
            <a:off x="2216659" y="25950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7" name="Shape 657"/>
          <p:cNvSpPr/>
          <p:nvPr/>
        </p:nvSpPr>
        <p:spPr>
          <a:xfrm>
            <a:off x="2384551" y="2565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8" name="Shape 658"/>
          <p:cNvSpPr/>
          <p:nvPr/>
        </p:nvSpPr>
        <p:spPr>
          <a:xfrm>
            <a:off x="2247499" y="25184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Shape 659"/>
          <p:cNvSpPr/>
          <p:nvPr/>
        </p:nvSpPr>
        <p:spPr>
          <a:xfrm>
            <a:off x="2172125" y="27332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0" name="Shape 660"/>
          <p:cNvSpPr/>
          <p:nvPr/>
        </p:nvSpPr>
        <p:spPr>
          <a:xfrm>
            <a:off x="2446230" y="26270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Shape 661"/>
          <p:cNvSpPr/>
          <p:nvPr/>
        </p:nvSpPr>
        <p:spPr>
          <a:xfrm>
            <a:off x="2278338" y="2671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2" name="Shape 662"/>
          <p:cNvSpPr/>
          <p:nvPr/>
        </p:nvSpPr>
        <p:spPr>
          <a:xfrm>
            <a:off x="2506938" y="2184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3" name="Shape 663"/>
          <p:cNvSpPr/>
          <p:nvPr/>
        </p:nvSpPr>
        <p:spPr>
          <a:xfrm>
            <a:off x="2613151" y="2290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nvSpPr>
        <p:spPr>
          <a:xfrm>
            <a:off x="2445259" y="22140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5" name="Shape 665"/>
          <p:cNvSpPr/>
          <p:nvPr/>
        </p:nvSpPr>
        <p:spPr>
          <a:xfrm>
            <a:off x="2613151" y="21844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6" name="Shape 666"/>
          <p:cNvSpPr/>
          <p:nvPr/>
        </p:nvSpPr>
        <p:spPr>
          <a:xfrm>
            <a:off x="2476099" y="21374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7" name="Shape 667"/>
          <p:cNvSpPr/>
          <p:nvPr/>
        </p:nvSpPr>
        <p:spPr>
          <a:xfrm>
            <a:off x="2400725" y="23522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Shape 668"/>
          <p:cNvSpPr/>
          <p:nvPr/>
        </p:nvSpPr>
        <p:spPr>
          <a:xfrm>
            <a:off x="2674830" y="22460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9" name="Shape 669"/>
          <p:cNvSpPr/>
          <p:nvPr/>
        </p:nvSpPr>
        <p:spPr>
          <a:xfrm>
            <a:off x="2506938" y="22906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Shape 670"/>
          <p:cNvSpPr/>
          <p:nvPr/>
        </p:nvSpPr>
        <p:spPr>
          <a:xfrm>
            <a:off x="2659338" y="2413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1" name="Shape 671"/>
          <p:cNvSpPr/>
          <p:nvPr/>
        </p:nvSpPr>
        <p:spPr>
          <a:xfrm>
            <a:off x="2765551" y="2519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Shape 672"/>
          <p:cNvSpPr/>
          <p:nvPr/>
        </p:nvSpPr>
        <p:spPr>
          <a:xfrm>
            <a:off x="2597659" y="24426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3" name="Shape 673"/>
          <p:cNvSpPr/>
          <p:nvPr/>
        </p:nvSpPr>
        <p:spPr>
          <a:xfrm>
            <a:off x="2765551" y="2413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4" name="Shape 674"/>
          <p:cNvSpPr/>
          <p:nvPr/>
        </p:nvSpPr>
        <p:spPr>
          <a:xfrm>
            <a:off x="2628499" y="23660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5" name="Shape 675"/>
          <p:cNvSpPr/>
          <p:nvPr/>
        </p:nvSpPr>
        <p:spPr>
          <a:xfrm>
            <a:off x="2553125" y="25808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Shape 676"/>
          <p:cNvSpPr/>
          <p:nvPr/>
        </p:nvSpPr>
        <p:spPr>
          <a:xfrm>
            <a:off x="2827230" y="24746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a:off x="2659338" y="2519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2049738" y="2032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9" name="Shape 679"/>
          <p:cNvSpPr/>
          <p:nvPr/>
        </p:nvSpPr>
        <p:spPr>
          <a:xfrm>
            <a:off x="2155951" y="2138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Shape 680"/>
          <p:cNvSpPr/>
          <p:nvPr/>
        </p:nvSpPr>
        <p:spPr>
          <a:xfrm>
            <a:off x="1988059" y="206164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1" name="Shape 681"/>
          <p:cNvSpPr/>
          <p:nvPr/>
        </p:nvSpPr>
        <p:spPr>
          <a:xfrm>
            <a:off x="2155951" y="2032007"/>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2" name="Shape 682"/>
          <p:cNvSpPr/>
          <p:nvPr/>
        </p:nvSpPr>
        <p:spPr>
          <a:xfrm>
            <a:off x="2018899" y="198506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3" name="Shape 683"/>
          <p:cNvSpPr/>
          <p:nvPr/>
        </p:nvSpPr>
        <p:spPr>
          <a:xfrm>
            <a:off x="1943525" y="2199899"/>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Shape 684"/>
          <p:cNvSpPr/>
          <p:nvPr/>
        </p:nvSpPr>
        <p:spPr>
          <a:xfrm>
            <a:off x="2217630" y="209368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5" name="Shape 685"/>
          <p:cNvSpPr/>
          <p:nvPr/>
        </p:nvSpPr>
        <p:spPr>
          <a:xfrm>
            <a:off x="2049738" y="213822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Shape 686"/>
          <p:cNvSpPr/>
          <p:nvPr/>
        </p:nvSpPr>
        <p:spPr>
          <a:xfrm>
            <a:off x="2908602" y="23161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7" name="Shape 687"/>
          <p:cNvSpPr/>
          <p:nvPr/>
        </p:nvSpPr>
        <p:spPr>
          <a:xfrm>
            <a:off x="3014815" y="24223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Shape 688"/>
          <p:cNvSpPr/>
          <p:nvPr/>
        </p:nvSpPr>
        <p:spPr>
          <a:xfrm>
            <a:off x="2846924" y="234578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9" name="Shape 689"/>
          <p:cNvSpPr/>
          <p:nvPr/>
        </p:nvSpPr>
        <p:spPr>
          <a:xfrm>
            <a:off x="3014815" y="23161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Shape 690"/>
          <p:cNvSpPr/>
          <p:nvPr/>
        </p:nvSpPr>
        <p:spPr>
          <a:xfrm>
            <a:off x="2877763" y="226920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1" name="Shape 691"/>
          <p:cNvSpPr/>
          <p:nvPr/>
        </p:nvSpPr>
        <p:spPr>
          <a:xfrm>
            <a:off x="2802389" y="2484035"/>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2" name="Shape 692"/>
          <p:cNvSpPr/>
          <p:nvPr/>
        </p:nvSpPr>
        <p:spPr>
          <a:xfrm>
            <a:off x="3076494" y="2377822"/>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3" name="Shape 693"/>
          <p:cNvSpPr/>
          <p:nvPr/>
        </p:nvSpPr>
        <p:spPr>
          <a:xfrm>
            <a:off x="2908602" y="24223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4" name="Shape 694"/>
          <p:cNvSpPr/>
          <p:nvPr/>
        </p:nvSpPr>
        <p:spPr>
          <a:xfrm>
            <a:off x="3213402" y="20875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5" name="Shape 695"/>
          <p:cNvSpPr/>
          <p:nvPr/>
        </p:nvSpPr>
        <p:spPr>
          <a:xfrm>
            <a:off x="3319615" y="21937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Shape 696"/>
          <p:cNvSpPr/>
          <p:nvPr/>
        </p:nvSpPr>
        <p:spPr>
          <a:xfrm>
            <a:off x="3151724" y="211718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7" name="Shape 697"/>
          <p:cNvSpPr/>
          <p:nvPr/>
        </p:nvSpPr>
        <p:spPr>
          <a:xfrm>
            <a:off x="3319615" y="20875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Shape 698"/>
          <p:cNvSpPr/>
          <p:nvPr/>
        </p:nvSpPr>
        <p:spPr>
          <a:xfrm>
            <a:off x="3182563" y="204060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9" name="Shape 699"/>
          <p:cNvSpPr/>
          <p:nvPr/>
        </p:nvSpPr>
        <p:spPr>
          <a:xfrm>
            <a:off x="3107189" y="2255435"/>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0" name="Shape 700"/>
          <p:cNvSpPr/>
          <p:nvPr/>
        </p:nvSpPr>
        <p:spPr>
          <a:xfrm>
            <a:off x="3381294" y="2149222"/>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Shape 701"/>
          <p:cNvSpPr/>
          <p:nvPr/>
        </p:nvSpPr>
        <p:spPr>
          <a:xfrm>
            <a:off x="3213402" y="21937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2" name="Shape 702"/>
          <p:cNvSpPr/>
          <p:nvPr/>
        </p:nvSpPr>
        <p:spPr>
          <a:xfrm>
            <a:off x="2680002" y="20113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Shape 703"/>
          <p:cNvSpPr/>
          <p:nvPr/>
        </p:nvSpPr>
        <p:spPr>
          <a:xfrm>
            <a:off x="2786215" y="21175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4" name="Shape 704"/>
          <p:cNvSpPr/>
          <p:nvPr/>
        </p:nvSpPr>
        <p:spPr>
          <a:xfrm>
            <a:off x="2618324" y="2040980"/>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Shape 705"/>
          <p:cNvSpPr/>
          <p:nvPr/>
        </p:nvSpPr>
        <p:spPr>
          <a:xfrm>
            <a:off x="2786215" y="2011343"/>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6" name="Shape 706"/>
          <p:cNvSpPr/>
          <p:nvPr/>
        </p:nvSpPr>
        <p:spPr>
          <a:xfrm>
            <a:off x="2649163" y="1964404"/>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7" name="Shape 707"/>
          <p:cNvSpPr/>
          <p:nvPr/>
        </p:nvSpPr>
        <p:spPr>
          <a:xfrm>
            <a:off x="2573789" y="2179235"/>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8" name="Shape 708"/>
          <p:cNvSpPr/>
          <p:nvPr/>
        </p:nvSpPr>
        <p:spPr>
          <a:xfrm>
            <a:off x="2847894" y="2073022"/>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p:nvPr/>
        </p:nvSpPr>
        <p:spPr>
          <a:xfrm>
            <a:off x="2680002" y="2117556"/>
            <a:ext cx="61800" cy="61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0" name="Shape 710"/>
          <p:cNvSpPr txBox="1"/>
          <p:nvPr/>
        </p:nvSpPr>
        <p:spPr>
          <a:xfrm>
            <a:off x="158031" y="3912932"/>
            <a:ext cx="467700" cy="6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0</a:t>
            </a:r>
            <a:endParaRPr baseline="-25000" i="1" sz="2400"/>
          </a:p>
        </p:txBody>
      </p:sp>
      <p:sp>
        <p:nvSpPr>
          <p:cNvPr id="711" name="Shape 711"/>
          <p:cNvSpPr txBox="1"/>
          <p:nvPr/>
        </p:nvSpPr>
        <p:spPr>
          <a:xfrm>
            <a:off x="176017" y="3155052"/>
            <a:ext cx="467700" cy="6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1</a:t>
            </a:r>
            <a:endParaRPr baseline="-25000" i="1" sz="2400"/>
          </a:p>
        </p:txBody>
      </p:sp>
      <p:sp>
        <p:nvSpPr>
          <p:cNvPr id="712" name="Shape 712"/>
          <p:cNvSpPr txBox="1"/>
          <p:nvPr/>
        </p:nvSpPr>
        <p:spPr>
          <a:xfrm>
            <a:off x="185013" y="2327659"/>
            <a:ext cx="467700" cy="61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sz="2400"/>
              <a:t>t</a:t>
            </a:r>
            <a:r>
              <a:rPr baseline="-25000" i="1" lang="en" sz="2400"/>
              <a:t>2</a:t>
            </a:r>
            <a:endParaRPr baseline="-25000" i="1" sz="2400"/>
          </a:p>
        </p:txBody>
      </p:sp>
      <p:cxnSp>
        <p:nvCxnSpPr>
          <p:cNvPr id="713" name="Shape 713"/>
          <p:cNvCxnSpPr/>
          <p:nvPr/>
        </p:nvCxnSpPr>
        <p:spPr>
          <a:xfrm rot="10800000">
            <a:off x="120799" y="2467637"/>
            <a:ext cx="0" cy="1840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7" name="Shape 717"/>
        <p:cNvGrpSpPr/>
        <p:nvPr/>
      </p:nvGrpSpPr>
      <p:grpSpPr>
        <a:xfrm>
          <a:off x="0" y="0"/>
          <a:ext cx="0" cy="0"/>
          <a:chOff x="0" y="0"/>
          <a:chExt cx="0" cy="0"/>
        </a:xfrm>
      </p:grpSpPr>
      <p:sp>
        <p:nvSpPr>
          <p:cNvPr id="718" name="Shape 7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But, Requires Herculean Matrix Inversion</a:t>
            </a:r>
            <a:endParaRPr>
              <a:solidFill>
                <a:srgbClr val="000000"/>
              </a:solidFill>
            </a:endParaRPr>
          </a:p>
        </p:txBody>
      </p:sp>
      <p:pic>
        <p:nvPicPr>
          <p:cNvPr id="719" name="Shape 719"/>
          <p:cNvPicPr preferRelativeResize="0"/>
          <p:nvPr/>
        </p:nvPicPr>
        <p:blipFill>
          <a:blip r:embed="rId3">
            <a:alphaModFix/>
          </a:blip>
          <a:stretch>
            <a:fillRect/>
          </a:stretch>
        </p:blipFill>
        <p:spPr>
          <a:xfrm>
            <a:off x="624225" y="2028925"/>
            <a:ext cx="5263225" cy="2091725"/>
          </a:xfrm>
          <a:prstGeom prst="rect">
            <a:avLst/>
          </a:prstGeom>
          <a:noFill/>
          <a:ln>
            <a:noFill/>
          </a:ln>
        </p:spPr>
      </p:pic>
      <p:cxnSp>
        <p:nvCxnSpPr>
          <p:cNvPr id="720" name="Shape 720"/>
          <p:cNvCxnSpPr/>
          <p:nvPr/>
        </p:nvCxnSpPr>
        <p:spPr>
          <a:xfrm>
            <a:off x="2203091" y="1758575"/>
            <a:ext cx="3029700" cy="0"/>
          </a:xfrm>
          <a:prstGeom prst="straightConnector1">
            <a:avLst/>
          </a:prstGeom>
          <a:noFill/>
          <a:ln cap="flat" cmpd="sng" w="19050">
            <a:solidFill>
              <a:schemeClr val="dk2"/>
            </a:solidFill>
            <a:prstDash val="solid"/>
            <a:round/>
            <a:headEnd len="med" w="med" type="triangle"/>
            <a:tailEnd len="med" w="med" type="triangle"/>
          </a:ln>
        </p:spPr>
      </p:cxnSp>
      <p:cxnSp>
        <p:nvCxnSpPr>
          <p:cNvPr id="721" name="Shape 721"/>
          <p:cNvCxnSpPr/>
          <p:nvPr/>
        </p:nvCxnSpPr>
        <p:spPr>
          <a:xfrm rot="10800000">
            <a:off x="6216266" y="2221650"/>
            <a:ext cx="0" cy="1899000"/>
          </a:xfrm>
          <a:prstGeom prst="straightConnector1">
            <a:avLst/>
          </a:prstGeom>
          <a:noFill/>
          <a:ln cap="flat" cmpd="sng" w="19050">
            <a:solidFill>
              <a:schemeClr val="dk2"/>
            </a:solidFill>
            <a:prstDash val="solid"/>
            <a:round/>
            <a:headEnd len="med" w="med" type="triangle"/>
            <a:tailEnd len="med" w="med" type="triangle"/>
          </a:ln>
        </p:spPr>
      </p:cxnSp>
      <p:pic>
        <p:nvPicPr>
          <p:cNvPr id="722" name="Shape 722"/>
          <p:cNvPicPr preferRelativeResize="0"/>
          <p:nvPr/>
        </p:nvPicPr>
        <p:blipFill>
          <a:blip r:embed="rId4">
            <a:alphaModFix/>
          </a:blip>
          <a:stretch>
            <a:fillRect/>
          </a:stretch>
        </p:blipFill>
        <p:spPr>
          <a:xfrm>
            <a:off x="2628600" y="1406700"/>
            <a:ext cx="2374050" cy="341525"/>
          </a:xfrm>
          <a:prstGeom prst="rect">
            <a:avLst/>
          </a:prstGeom>
          <a:noFill/>
          <a:ln>
            <a:noFill/>
          </a:ln>
        </p:spPr>
      </p:pic>
      <p:pic>
        <p:nvPicPr>
          <p:cNvPr id="723" name="Shape 723"/>
          <p:cNvPicPr preferRelativeResize="0"/>
          <p:nvPr/>
        </p:nvPicPr>
        <p:blipFill>
          <a:blip r:embed="rId4">
            <a:alphaModFix/>
          </a:blip>
          <a:stretch>
            <a:fillRect/>
          </a:stretch>
        </p:blipFill>
        <p:spPr>
          <a:xfrm>
            <a:off x="6382050" y="2904025"/>
            <a:ext cx="2374050" cy="34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3" name="Shape 193"/>
        <p:cNvGrpSpPr/>
        <p:nvPr/>
      </p:nvGrpSpPr>
      <p:grpSpPr>
        <a:xfrm>
          <a:off x="0" y="0"/>
          <a:ext cx="0" cy="0"/>
          <a:chOff x="0" y="0"/>
          <a:chExt cx="0" cy="0"/>
        </a:xfrm>
      </p:grpSpPr>
      <p:pic>
        <p:nvPicPr>
          <p:cNvPr id="194" name="Shape 194"/>
          <p:cNvPicPr preferRelativeResize="0"/>
          <p:nvPr/>
        </p:nvPicPr>
        <p:blipFill>
          <a:blip r:embed="rId3">
            <a:alphaModFix/>
          </a:blip>
          <a:stretch>
            <a:fillRect/>
          </a:stretch>
        </p:blipFill>
        <p:spPr>
          <a:xfrm>
            <a:off x="387925" y="1154387"/>
            <a:ext cx="3604526" cy="2053875"/>
          </a:xfrm>
          <a:prstGeom prst="rect">
            <a:avLst/>
          </a:prstGeom>
          <a:noFill/>
          <a:ln>
            <a:noFill/>
          </a:ln>
        </p:spPr>
      </p:pic>
      <p:pic>
        <p:nvPicPr>
          <p:cNvPr id="195" name="Shape 195"/>
          <p:cNvPicPr preferRelativeResize="0"/>
          <p:nvPr/>
        </p:nvPicPr>
        <p:blipFill>
          <a:blip r:embed="rId4">
            <a:alphaModFix/>
          </a:blip>
          <a:stretch>
            <a:fillRect/>
          </a:stretch>
        </p:blipFill>
        <p:spPr>
          <a:xfrm>
            <a:off x="4991550" y="921325"/>
            <a:ext cx="3764550" cy="2117524"/>
          </a:xfrm>
          <a:prstGeom prst="rect">
            <a:avLst/>
          </a:prstGeom>
          <a:noFill/>
          <a:ln>
            <a:noFill/>
          </a:ln>
        </p:spPr>
      </p:pic>
      <p:cxnSp>
        <p:nvCxnSpPr>
          <p:cNvPr id="196" name="Shape 196"/>
          <p:cNvCxnSpPr/>
          <p:nvPr/>
        </p:nvCxnSpPr>
        <p:spPr>
          <a:xfrm>
            <a:off x="4119988" y="2181313"/>
            <a:ext cx="725100" cy="0"/>
          </a:xfrm>
          <a:prstGeom prst="straightConnector1">
            <a:avLst/>
          </a:prstGeom>
          <a:noFill/>
          <a:ln cap="flat" cmpd="sng" w="38100">
            <a:solidFill>
              <a:srgbClr val="000000"/>
            </a:solidFill>
            <a:prstDash val="solid"/>
            <a:round/>
            <a:headEnd len="med" w="med" type="none"/>
            <a:tailEnd len="med" w="med" type="triangle"/>
          </a:ln>
        </p:spPr>
      </p:cxnSp>
      <p:sp>
        <p:nvSpPr>
          <p:cNvPr id="197" name="Shape 197"/>
          <p:cNvSpPr txBox="1"/>
          <p:nvPr/>
        </p:nvSpPr>
        <p:spPr>
          <a:xfrm>
            <a:off x="1173937" y="1154400"/>
            <a:ext cx="20325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Pollution </a:t>
            </a:r>
            <a:r>
              <a:rPr b="1" lang="en"/>
              <a:t>Sensor Data</a:t>
            </a:r>
            <a:endParaRPr b="1"/>
          </a:p>
        </p:txBody>
      </p:sp>
      <p:sp>
        <p:nvSpPr>
          <p:cNvPr id="198" name="Shape 198"/>
          <p:cNvSpPr/>
          <p:nvPr/>
        </p:nvSpPr>
        <p:spPr>
          <a:xfrm>
            <a:off x="4927075" y="899700"/>
            <a:ext cx="1234800" cy="25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txBox="1"/>
          <p:nvPr/>
        </p:nvSpPr>
        <p:spPr>
          <a:xfrm>
            <a:off x="5853050" y="1016825"/>
            <a:ext cx="16326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Pollution Map</a:t>
            </a:r>
            <a:endParaRPr/>
          </a:p>
        </p:txBody>
      </p:sp>
      <p:pic>
        <p:nvPicPr>
          <p:cNvPr id="200" name="Shape 200"/>
          <p:cNvPicPr preferRelativeResize="0"/>
          <p:nvPr/>
        </p:nvPicPr>
        <p:blipFill>
          <a:blip r:embed="rId5">
            <a:alphaModFix/>
          </a:blip>
          <a:stretch>
            <a:fillRect/>
          </a:stretch>
        </p:blipFill>
        <p:spPr>
          <a:xfrm>
            <a:off x="4707425" y="4077025"/>
            <a:ext cx="1518924" cy="872175"/>
          </a:xfrm>
          <a:prstGeom prst="rect">
            <a:avLst/>
          </a:prstGeom>
          <a:noFill/>
          <a:ln>
            <a:noFill/>
          </a:ln>
        </p:spPr>
      </p:pic>
      <p:pic>
        <p:nvPicPr>
          <p:cNvPr id="201" name="Shape 201"/>
          <p:cNvPicPr preferRelativeResize="0"/>
          <p:nvPr/>
        </p:nvPicPr>
        <p:blipFill>
          <a:blip r:embed="rId6">
            <a:alphaModFix/>
          </a:blip>
          <a:stretch>
            <a:fillRect/>
          </a:stretch>
        </p:blipFill>
        <p:spPr>
          <a:xfrm>
            <a:off x="7230500" y="4047840"/>
            <a:ext cx="1234800" cy="958211"/>
          </a:xfrm>
          <a:prstGeom prst="rect">
            <a:avLst/>
          </a:prstGeom>
          <a:noFill/>
          <a:ln>
            <a:noFill/>
          </a:ln>
        </p:spPr>
      </p:pic>
      <p:pic>
        <p:nvPicPr>
          <p:cNvPr id="202" name="Shape 202"/>
          <p:cNvPicPr preferRelativeResize="0"/>
          <p:nvPr/>
        </p:nvPicPr>
        <p:blipFill>
          <a:blip r:embed="rId7">
            <a:alphaModFix/>
          </a:blip>
          <a:stretch>
            <a:fillRect/>
          </a:stretch>
        </p:blipFill>
        <p:spPr>
          <a:xfrm>
            <a:off x="6364538" y="4167038"/>
            <a:ext cx="692100" cy="692100"/>
          </a:xfrm>
          <a:prstGeom prst="rect">
            <a:avLst/>
          </a:prstGeom>
          <a:noFill/>
          <a:ln>
            <a:noFill/>
          </a:ln>
        </p:spPr>
      </p:pic>
      <p:sp>
        <p:nvSpPr>
          <p:cNvPr id="203" name="Shape 203"/>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Big Picture - </a:t>
            </a:r>
            <a:r>
              <a:rPr lang="en">
                <a:solidFill>
                  <a:srgbClr val="000000"/>
                </a:solidFill>
              </a:rPr>
              <a:t>Problem &amp; Motivation</a:t>
            </a:r>
            <a:endParaRPr>
              <a:solidFill>
                <a:srgbClr val="000000"/>
              </a:solidFill>
            </a:endParaRPr>
          </a:p>
        </p:txBody>
      </p:sp>
      <p:pic>
        <p:nvPicPr>
          <p:cNvPr id="204" name="Shape 204"/>
          <p:cNvPicPr preferRelativeResize="0"/>
          <p:nvPr/>
        </p:nvPicPr>
        <p:blipFill>
          <a:blip r:embed="rId4">
            <a:alphaModFix/>
          </a:blip>
          <a:stretch>
            <a:fillRect/>
          </a:stretch>
        </p:blipFill>
        <p:spPr>
          <a:xfrm>
            <a:off x="5056025" y="1038450"/>
            <a:ext cx="3764550" cy="2117524"/>
          </a:xfrm>
          <a:prstGeom prst="rect">
            <a:avLst/>
          </a:prstGeom>
          <a:noFill/>
          <a:ln>
            <a:noFill/>
          </a:ln>
        </p:spPr>
      </p:pic>
      <p:sp>
        <p:nvSpPr>
          <p:cNvPr id="205" name="Shape 205"/>
          <p:cNvSpPr/>
          <p:nvPr/>
        </p:nvSpPr>
        <p:spPr>
          <a:xfrm>
            <a:off x="4991550" y="1016825"/>
            <a:ext cx="1234800" cy="25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txBox="1"/>
          <p:nvPr/>
        </p:nvSpPr>
        <p:spPr>
          <a:xfrm>
            <a:off x="5917525" y="1133950"/>
            <a:ext cx="16326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Pollution Map</a:t>
            </a:r>
            <a:endParaRPr b="1"/>
          </a:p>
        </p:txBody>
      </p:sp>
      <p:cxnSp>
        <p:nvCxnSpPr>
          <p:cNvPr id="207" name="Shape 207"/>
          <p:cNvCxnSpPr>
            <a:endCxn id="208" idx="0"/>
          </p:cNvCxnSpPr>
          <p:nvPr/>
        </p:nvCxnSpPr>
        <p:spPr>
          <a:xfrm>
            <a:off x="6654650" y="3038950"/>
            <a:ext cx="14700" cy="655200"/>
          </a:xfrm>
          <a:prstGeom prst="straightConnector1">
            <a:avLst/>
          </a:prstGeom>
          <a:noFill/>
          <a:ln cap="flat" cmpd="sng" w="38100">
            <a:solidFill>
              <a:srgbClr val="000000"/>
            </a:solidFill>
            <a:prstDash val="solid"/>
            <a:round/>
            <a:headEnd len="med" w="med" type="none"/>
            <a:tailEnd len="med" w="med" type="triangle"/>
          </a:ln>
        </p:spPr>
      </p:cxnSp>
      <p:sp>
        <p:nvSpPr>
          <p:cNvPr id="208" name="Shape 208"/>
          <p:cNvSpPr txBox="1"/>
          <p:nvPr/>
        </p:nvSpPr>
        <p:spPr>
          <a:xfrm>
            <a:off x="5653100" y="3694150"/>
            <a:ext cx="20325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Causal Relationships  </a:t>
            </a:r>
            <a:endParaRPr b="1"/>
          </a:p>
        </p:txBody>
      </p:sp>
      <p:pic>
        <p:nvPicPr>
          <p:cNvPr id="209" name="Shape 209"/>
          <p:cNvPicPr preferRelativeResize="0"/>
          <p:nvPr/>
        </p:nvPicPr>
        <p:blipFill>
          <a:blip r:embed="rId8">
            <a:alphaModFix/>
          </a:blip>
          <a:stretch>
            <a:fillRect/>
          </a:stretch>
        </p:blipFill>
        <p:spPr>
          <a:xfrm>
            <a:off x="36150" y="4317837"/>
            <a:ext cx="3667125" cy="76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3" name="Shape 213"/>
        <p:cNvGrpSpPr/>
        <p:nvPr/>
      </p:nvGrpSpPr>
      <p:grpSpPr>
        <a:xfrm>
          <a:off x="0" y="0"/>
          <a:ext cx="0" cy="0"/>
          <a:chOff x="0" y="0"/>
          <a:chExt cx="0" cy="0"/>
        </a:xfrm>
      </p:grpSpPr>
      <p:sp>
        <p:nvSpPr>
          <p:cNvPr id="214" name="Shape 214"/>
          <p:cNvSpPr/>
          <p:nvPr/>
        </p:nvSpPr>
        <p:spPr>
          <a:xfrm>
            <a:off x="4927075" y="899700"/>
            <a:ext cx="1234800" cy="254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txBox="1"/>
          <p:nvPr/>
        </p:nvSpPr>
        <p:spPr>
          <a:xfrm>
            <a:off x="10847175" y="3025850"/>
            <a:ext cx="7333200" cy="85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There is a lot of missing data in both the predictors and the response</a:t>
            </a:r>
            <a:endParaRPr sz="1600">
              <a:solidFill>
                <a:srgbClr val="000000"/>
              </a:solidFill>
              <a:latin typeface="Montserrat"/>
              <a:ea typeface="Montserrat"/>
              <a:cs typeface="Montserrat"/>
              <a:sym typeface="Montserrat"/>
            </a:endParaRPr>
          </a:p>
          <a:p>
            <a:pPr indent="-330200" lvl="1" marL="914400" rtl="0">
              <a:lnSpc>
                <a:spcPct val="100000"/>
              </a:lnSpc>
              <a:spcBef>
                <a:spcPts val="0"/>
              </a:spcBef>
              <a:spcAft>
                <a:spcPts val="0"/>
              </a:spcAft>
              <a:buClr>
                <a:srgbClr val="000000"/>
              </a:buClr>
              <a:buSzPts val="1600"/>
              <a:buFont typeface="Montserrat"/>
              <a:buChar char="○"/>
            </a:pPr>
            <a:r>
              <a:rPr lang="en" sz="1600">
                <a:solidFill>
                  <a:srgbClr val="000000"/>
                </a:solidFill>
                <a:latin typeface="Montserrat"/>
                <a:ea typeface="Montserrat"/>
                <a:cs typeface="Montserrat"/>
                <a:sym typeface="Montserrat"/>
              </a:rPr>
              <a:t>We have implemented the </a:t>
            </a:r>
            <a:r>
              <a:rPr lang="en" sz="1600">
                <a:solidFill>
                  <a:srgbClr val="000000"/>
                </a:solidFill>
                <a:latin typeface="Montserrat"/>
                <a:ea typeface="Montserrat"/>
                <a:cs typeface="Montserrat"/>
                <a:sym typeface="Montserrat"/>
              </a:rPr>
              <a:t>iterative</a:t>
            </a:r>
            <a:r>
              <a:rPr lang="en" sz="1600">
                <a:solidFill>
                  <a:srgbClr val="000000"/>
                </a:solidFill>
                <a:latin typeface="Montserrat"/>
                <a:ea typeface="Montserrat"/>
                <a:cs typeface="Montserrat"/>
                <a:sym typeface="Montserrat"/>
              </a:rPr>
              <a:t> “missForest” algorithm to impute missing values  </a:t>
            </a:r>
            <a:endParaRPr sz="1600">
              <a:solidFill>
                <a:srgbClr val="000000"/>
              </a:solidFill>
              <a:latin typeface="Montserrat"/>
              <a:ea typeface="Montserrat"/>
              <a:cs typeface="Montserrat"/>
              <a:sym typeface="Montserrat"/>
            </a:endParaRPr>
          </a:p>
          <a:p>
            <a:pPr indent="0" lvl="0" marL="0">
              <a:spcBef>
                <a:spcPts val="1600"/>
              </a:spcBef>
              <a:spcAft>
                <a:spcPts val="1600"/>
              </a:spcAft>
              <a:buNone/>
            </a:pPr>
            <a:r>
              <a:t/>
            </a:r>
            <a:endParaRPr/>
          </a:p>
        </p:txBody>
      </p:sp>
      <p:pic>
        <p:nvPicPr>
          <p:cNvPr id="217" name="Shape 217"/>
          <p:cNvPicPr preferRelativeResize="0"/>
          <p:nvPr/>
        </p:nvPicPr>
        <p:blipFill>
          <a:blip r:embed="rId3">
            <a:alphaModFix/>
          </a:blip>
          <a:stretch>
            <a:fillRect/>
          </a:stretch>
        </p:blipFill>
        <p:spPr>
          <a:xfrm>
            <a:off x="2676325" y="2386100"/>
            <a:ext cx="3355526" cy="2516650"/>
          </a:xfrm>
          <a:prstGeom prst="rect">
            <a:avLst/>
          </a:prstGeom>
          <a:noFill/>
          <a:ln>
            <a:noFill/>
          </a:ln>
        </p:spPr>
      </p:pic>
      <p:sp>
        <p:nvSpPr>
          <p:cNvPr id="218" name="Shape 218"/>
          <p:cNvSpPr/>
          <p:nvPr/>
        </p:nvSpPr>
        <p:spPr>
          <a:xfrm>
            <a:off x="3462950" y="2491125"/>
            <a:ext cx="1782300" cy="2547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Big Picture - Missing Data</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2248" r="0" t="0"/>
          <a:stretch/>
        </p:blipFill>
        <p:spPr>
          <a:xfrm>
            <a:off x="1635275" y="1294375"/>
            <a:ext cx="5826450" cy="3532600"/>
          </a:xfrm>
          <a:prstGeom prst="rect">
            <a:avLst/>
          </a:prstGeom>
          <a:noFill/>
          <a:ln>
            <a:noFill/>
          </a:ln>
        </p:spPr>
      </p:pic>
      <p:sp>
        <p:nvSpPr>
          <p:cNvPr id="225" name="Shape 225"/>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Big Picture - Nearby Pollution</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Full-Scale Results </a:t>
            </a:r>
            <a:endParaRPr>
              <a:solidFill>
                <a:srgbClr val="000000"/>
              </a:solidFill>
            </a:endParaRPr>
          </a:p>
        </p:txBody>
      </p:sp>
      <p:graphicFrame>
        <p:nvGraphicFramePr>
          <p:cNvPr id="231" name="Shape 231"/>
          <p:cNvGraphicFramePr/>
          <p:nvPr/>
        </p:nvGraphicFramePr>
        <p:xfrm>
          <a:off x="1892163" y="1855938"/>
          <a:ext cx="3000000" cy="3000000"/>
        </p:xfrm>
        <a:graphic>
          <a:graphicData uri="http://schemas.openxmlformats.org/drawingml/2006/table">
            <a:tbl>
              <a:tblPr>
                <a:noFill/>
                <a:tableStyleId>{52C39553-B990-40D5-B41E-419D4BCBE04B}</a:tableStyleId>
              </a:tblPr>
              <a:tblGrid>
                <a:gridCol w="2070300"/>
                <a:gridCol w="1704825"/>
                <a:gridCol w="1584550"/>
              </a:tblGrid>
              <a:tr h="401850">
                <a:tc>
                  <a:txBody>
                    <a:bodyPr>
                      <a:noAutofit/>
                    </a:bodyPr>
                    <a:lstStyle/>
                    <a:p>
                      <a:pPr indent="0" lvl="0" marL="0" rtl="0" algn="ctr">
                        <a:spcBef>
                          <a:spcPts val="0"/>
                        </a:spcBef>
                        <a:spcAft>
                          <a:spcPts val="0"/>
                        </a:spcAft>
                        <a:buNone/>
                      </a:pPr>
                      <a:r>
                        <a:rPr b="1" lang="en"/>
                        <a:t>Model</a:t>
                      </a:r>
                      <a:endParaRPr b="1"/>
                    </a:p>
                  </a:txBody>
                  <a:tcPr marT="91425" marB="91425" marR="91425" marL="91425" anchor="ctr">
                    <a:solidFill>
                      <a:srgbClr val="D9D9D9"/>
                    </a:solidFill>
                  </a:tcPr>
                </a:tc>
                <a:tc>
                  <a:txBody>
                    <a:bodyPr>
                      <a:noAutofit/>
                    </a:bodyPr>
                    <a:lstStyle/>
                    <a:p>
                      <a:pPr indent="0" lvl="0" marL="0" rtl="0" algn="ctr">
                        <a:spcBef>
                          <a:spcPts val="0"/>
                        </a:spcBef>
                        <a:spcAft>
                          <a:spcPts val="0"/>
                        </a:spcAft>
                        <a:buNone/>
                      </a:pPr>
                      <a:r>
                        <a:rPr b="1" lang="en"/>
                        <a:t>Subset (1%)</a:t>
                      </a:r>
                      <a:endParaRPr b="1"/>
                    </a:p>
                  </a:txBody>
                  <a:tcPr marT="91425" marB="91425" marR="91425" marL="91425" anchor="ctr">
                    <a:solidFill>
                      <a:srgbClr val="D9D9D9"/>
                    </a:solidFill>
                  </a:tcPr>
                </a:tc>
                <a:tc>
                  <a:txBody>
                    <a:bodyPr>
                      <a:noAutofit/>
                    </a:bodyPr>
                    <a:lstStyle/>
                    <a:p>
                      <a:pPr indent="0" lvl="0" marL="0" rtl="0" algn="ctr">
                        <a:spcBef>
                          <a:spcPts val="0"/>
                        </a:spcBef>
                        <a:spcAft>
                          <a:spcPts val="0"/>
                        </a:spcAft>
                        <a:buNone/>
                      </a:pPr>
                      <a:r>
                        <a:rPr b="1" lang="en"/>
                        <a:t>Full Data</a:t>
                      </a:r>
                      <a:endParaRPr b="1"/>
                    </a:p>
                  </a:txBody>
                  <a:tcPr marT="91425" marB="91425" marR="91425" marL="91425" anchor="ctr">
                    <a:solidFill>
                      <a:srgbClr val="D9D9D9"/>
                    </a:solidFill>
                  </a:tcPr>
                </a:tc>
              </a:tr>
              <a:tr h="514875">
                <a:tc>
                  <a:txBody>
                    <a:bodyPr>
                      <a:noAutofit/>
                    </a:bodyPr>
                    <a:lstStyle/>
                    <a:p>
                      <a:pPr indent="0" lvl="0" marL="0" rtl="0">
                        <a:spcBef>
                          <a:spcPts val="0"/>
                        </a:spcBef>
                        <a:spcAft>
                          <a:spcPts val="0"/>
                        </a:spcAft>
                        <a:buNone/>
                      </a:pPr>
                      <a:r>
                        <a:rPr lang="en"/>
                        <a:t>Ridge</a:t>
                      </a:r>
                      <a:endParaRPr/>
                    </a:p>
                  </a:txBody>
                  <a:tcPr marT="91425" marB="91425" marR="91425" marL="91425" anchor="ctr"/>
                </a:tc>
                <a:tc>
                  <a:txBody>
                    <a:bodyPr>
                      <a:noAutofit/>
                    </a:bodyPr>
                    <a:lstStyle/>
                    <a:p>
                      <a:pPr indent="0" lvl="0" marL="0" rtl="0" algn="ctr">
                        <a:spcBef>
                          <a:spcPts val="0"/>
                        </a:spcBef>
                        <a:spcAft>
                          <a:spcPts val="0"/>
                        </a:spcAft>
                        <a:buNone/>
                      </a:pPr>
                      <a:r>
                        <a:rPr lang="en"/>
                        <a:t>0.76</a:t>
                      </a:r>
                      <a:endParaRPr/>
                    </a:p>
                  </a:txBody>
                  <a:tcPr marT="91425" marB="91425" marR="91425" marL="91425" anchor="ctr"/>
                </a:tc>
                <a:tc>
                  <a:txBody>
                    <a:bodyPr>
                      <a:noAutofit/>
                    </a:bodyPr>
                    <a:lstStyle/>
                    <a:p>
                      <a:pPr indent="0" lvl="0" marL="0" rtl="0" algn="ctr">
                        <a:spcBef>
                          <a:spcPts val="0"/>
                        </a:spcBef>
                        <a:spcAft>
                          <a:spcPts val="0"/>
                        </a:spcAft>
                        <a:buNone/>
                      </a:pPr>
                      <a:r>
                        <a:rPr lang="en"/>
                        <a:t>0.75</a:t>
                      </a:r>
                      <a:endParaRPr/>
                    </a:p>
                  </a:txBody>
                  <a:tcPr marT="91425" marB="91425" marR="91425" marL="91425" anchor="ctr"/>
                </a:tc>
              </a:tr>
              <a:tr h="514875">
                <a:tc>
                  <a:txBody>
                    <a:bodyPr>
                      <a:noAutofit/>
                    </a:bodyPr>
                    <a:lstStyle/>
                    <a:p>
                      <a:pPr indent="0" lvl="0" marL="0" rtl="0">
                        <a:spcBef>
                          <a:spcPts val="0"/>
                        </a:spcBef>
                        <a:spcAft>
                          <a:spcPts val="0"/>
                        </a:spcAft>
                        <a:buNone/>
                      </a:pPr>
                      <a:r>
                        <a:rPr lang="en"/>
                        <a:t>Random Forest</a:t>
                      </a:r>
                      <a:endParaRPr/>
                    </a:p>
                  </a:txBody>
                  <a:tcPr marT="91425" marB="91425" marR="91425" marL="91425" anchor="ctr"/>
                </a:tc>
                <a:tc>
                  <a:txBody>
                    <a:bodyPr>
                      <a:noAutofit/>
                    </a:bodyPr>
                    <a:lstStyle/>
                    <a:p>
                      <a:pPr indent="0" lvl="0" marL="0" rtl="0" algn="ctr">
                        <a:spcBef>
                          <a:spcPts val="0"/>
                        </a:spcBef>
                        <a:spcAft>
                          <a:spcPts val="0"/>
                        </a:spcAft>
                        <a:buNone/>
                      </a:pPr>
                      <a:r>
                        <a:rPr lang="en"/>
                        <a:t>0.78</a:t>
                      </a:r>
                      <a:endParaRPr/>
                    </a:p>
                  </a:txBody>
                  <a:tcPr marT="91425" marB="91425" marR="91425" marL="91425" anchor="ctr"/>
                </a:tc>
                <a:tc>
                  <a:txBody>
                    <a:bodyPr>
                      <a:noAutofit/>
                    </a:bodyPr>
                    <a:lstStyle/>
                    <a:p>
                      <a:pPr indent="0" lvl="0" marL="0" rtl="0" algn="ctr">
                        <a:spcBef>
                          <a:spcPts val="0"/>
                        </a:spcBef>
                        <a:spcAft>
                          <a:spcPts val="0"/>
                        </a:spcAft>
                        <a:buNone/>
                      </a:pPr>
                      <a:r>
                        <a:rPr lang="en"/>
                        <a:t>0.77</a:t>
                      </a:r>
                      <a:endParaRPr/>
                    </a:p>
                  </a:txBody>
                  <a:tcPr marT="91425" marB="91425" marR="91425" marL="91425"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5" name="Shape 235"/>
        <p:cNvGrpSpPr/>
        <p:nvPr/>
      </p:nvGrpSpPr>
      <p:grpSpPr>
        <a:xfrm>
          <a:off x="0" y="0"/>
          <a:ext cx="0" cy="0"/>
          <a:chOff x="0" y="0"/>
          <a:chExt cx="0" cy="0"/>
        </a:xfrm>
      </p:grpSpPr>
      <p:sp>
        <p:nvSpPr>
          <p:cNvPr id="236" name="Shape 2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Current Status - </a:t>
            </a:r>
            <a:r>
              <a:rPr lang="en">
                <a:solidFill>
                  <a:srgbClr val="000000"/>
                </a:solidFill>
              </a:rPr>
              <a:t>Software Package</a:t>
            </a:r>
            <a:endParaRPr>
              <a:solidFill>
                <a:srgbClr val="000000"/>
              </a:solidFill>
            </a:endParaRPr>
          </a:p>
        </p:txBody>
      </p:sp>
      <p:sp>
        <p:nvSpPr>
          <p:cNvPr id="237" name="Shape 2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55600" lvl="0" marL="4572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All HPC currently done on Odyssey</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HSPH team works on Harvard/MIT Research Computing Environment (RCE)</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Work with HSPH team to determine best options for turnover and continued use as semester ends</a:t>
            </a:r>
            <a:endParaRPr sz="2000">
              <a:solidFill>
                <a:srgbClr val="000000"/>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rgbClr val="000000"/>
              </a:solidFill>
            </a:endParaRPr>
          </a:p>
        </p:txBody>
      </p:sp>
      <p:pic>
        <p:nvPicPr>
          <p:cNvPr id="238" name="Shape 238"/>
          <p:cNvPicPr preferRelativeResize="0"/>
          <p:nvPr/>
        </p:nvPicPr>
        <p:blipFill>
          <a:blip r:embed="rId3">
            <a:alphaModFix/>
          </a:blip>
          <a:stretch>
            <a:fillRect/>
          </a:stretch>
        </p:blipFill>
        <p:spPr>
          <a:xfrm>
            <a:off x="6217250" y="3494625"/>
            <a:ext cx="2926750" cy="1648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2" name="Shape 242"/>
        <p:cNvGrpSpPr/>
        <p:nvPr/>
      </p:nvGrpSpPr>
      <p:grpSpPr>
        <a:xfrm>
          <a:off x="0" y="0"/>
          <a:ext cx="0" cy="0"/>
          <a:chOff x="0" y="0"/>
          <a:chExt cx="0" cy="0"/>
        </a:xfrm>
      </p:grpSpPr>
      <p:sp>
        <p:nvSpPr>
          <p:cNvPr id="243" name="Shape 2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Current Status - </a:t>
            </a:r>
            <a:r>
              <a:rPr lang="en">
                <a:solidFill>
                  <a:srgbClr val="000000"/>
                </a:solidFill>
              </a:rPr>
              <a:t>Modelling</a:t>
            </a:r>
            <a:endParaRPr>
              <a:solidFill>
                <a:srgbClr val="000000"/>
              </a:solidFill>
            </a:endParaRPr>
          </a:p>
        </p:txBody>
      </p:sp>
      <p:sp>
        <p:nvSpPr>
          <p:cNvPr id="244" name="Shape 24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Char char="●"/>
            </a:pPr>
            <a:r>
              <a:rPr lang="en">
                <a:solidFill>
                  <a:srgbClr val="000000"/>
                </a:solidFill>
              </a:rPr>
              <a:t>Run and validate results of CNN on fully imputed dataset</a:t>
            </a:r>
            <a:endParaRPr>
              <a:solidFill>
                <a:srgbClr val="000000"/>
              </a:solidFill>
            </a:endParaRPr>
          </a:p>
          <a:p>
            <a:pPr indent="0" lvl="0" marL="0" marR="0" rtl="0" algn="l">
              <a:lnSpc>
                <a:spcPct val="100000"/>
              </a:lnSpc>
              <a:spcBef>
                <a:spcPts val="0"/>
              </a:spcBef>
              <a:spcAft>
                <a:spcPts val="0"/>
              </a:spcAft>
              <a:buNone/>
            </a:pPr>
            <a:r>
              <a:t/>
            </a:r>
            <a:endParaRPr>
              <a:solidFill>
                <a:srgbClr val="000000"/>
              </a:solidFill>
            </a:endParaRPr>
          </a:p>
          <a:p>
            <a:pPr indent="-342900" lvl="0" marL="457200" rtl="0">
              <a:lnSpc>
                <a:spcPct val="100000"/>
              </a:lnSpc>
              <a:spcBef>
                <a:spcPts val="0"/>
              </a:spcBef>
              <a:spcAft>
                <a:spcPts val="0"/>
              </a:spcAft>
              <a:buClr>
                <a:srgbClr val="000000"/>
              </a:buClr>
              <a:buSzPts val="1800"/>
              <a:buChar char="●"/>
            </a:pPr>
            <a:r>
              <a:rPr lang="en">
                <a:solidFill>
                  <a:srgbClr val="000000"/>
                </a:solidFill>
              </a:rPr>
              <a:t>Implement Gaussian processes for interpolation and compare results to CNN and other methods</a:t>
            </a:r>
            <a:endParaRPr>
              <a:solidFill>
                <a:srgbClr val="000000"/>
              </a:solidFill>
            </a:endParaRPr>
          </a:p>
        </p:txBody>
      </p:sp>
      <p:pic>
        <p:nvPicPr>
          <p:cNvPr id="245" name="Shape 245"/>
          <p:cNvPicPr preferRelativeResize="0"/>
          <p:nvPr/>
        </p:nvPicPr>
        <p:blipFill>
          <a:blip r:embed="rId3">
            <a:alphaModFix/>
          </a:blip>
          <a:stretch>
            <a:fillRect/>
          </a:stretch>
        </p:blipFill>
        <p:spPr>
          <a:xfrm>
            <a:off x="4893025" y="3102225"/>
            <a:ext cx="4123674" cy="204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9" name="Shape 249"/>
        <p:cNvGrpSpPr/>
        <p:nvPr/>
      </p:nvGrpSpPr>
      <p:grpSpPr>
        <a:xfrm>
          <a:off x="0" y="0"/>
          <a:ext cx="0" cy="0"/>
          <a:chOff x="0" y="0"/>
          <a:chExt cx="0" cy="0"/>
        </a:xfrm>
      </p:grpSpPr>
      <p:sp>
        <p:nvSpPr>
          <p:cNvPr id="250" name="Shape 250"/>
          <p:cNvSpPr txBox="1"/>
          <p:nvPr>
            <p:ph idx="1" type="body"/>
          </p:nvPr>
        </p:nvSpPr>
        <p:spPr>
          <a:xfrm>
            <a:off x="489175" y="1247000"/>
            <a:ext cx="41304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CNN makes sense in this context </a:t>
            </a:r>
            <a:endParaRPr>
              <a:solidFill>
                <a:srgbClr val="000000"/>
              </a:solidFill>
            </a:endParaRPr>
          </a:p>
          <a:p>
            <a:pPr indent="-323850" lvl="1" marL="914400" rtl="0">
              <a:lnSpc>
                <a:spcPct val="115000"/>
              </a:lnSpc>
              <a:spcBef>
                <a:spcPts val="0"/>
              </a:spcBef>
              <a:spcAft>
                <a:spcPts val="0"/>
              </a:spcAft>
              <a:buClr>
                <a:srgbClr val="000000"/>
              </a:buClr>
              <a:buSzPts val="1500"/>
              <a:buChar char="○"/>
            </a:pPr>
            <a:r>
              <a:rPr lang="en" sz="1500">
                <a:solidFill>
                  <a:srgbClr val="000000"/>
                </a:solidFill>
              </a:rPr>
              <a:t>Days close together are likely to be related in ways that are relevant to pollution</a:t>
            </a:r>
            <a:endParaRPr sz="1500">
              <a:solidFill>
                <a:srgbClr val="000000"/>
              </a:solidFill>
            </a:endParaRPr>
          </a:p>
          <a:p>
            <a:pPr indent="-342900" lvl="0" marL="457200" rtl="0">
              <a:spcBef>
                <a:spcPts val="1000"/>
              </a:spcBef>
              <a:spcAft>
                <a:spcPts val="0"/>
              </a:spcAft>
              <a:buClr>
                <a:srgbClr val="000000"/>
              </a:buClr>
              <a:buSzPts val="1800"/>
              <a:buChar char="●"/>
            </a:pPr>
            <a:r>
              <a:rPr lang="en">
                <a:solidFill>
                  <a:srgbClr val="000000"/>
                </a:solidFill>
              </a:rPr>
              <a:t>Usage of CNN in this context analogous to how CNNs used for NLP</a:t>
            </a:r>
            <a:endParaRPr>
              <a:solidFill>
                <a:srgbClr val="000000"/>
              </a:solidFill>
            </a:endParaRPr>
          </a:p>
          <a:p>
            <a:pPr indent="-323850" lvl="1" marL="914400" rtl="0">
              <a:spcBef>
                <a:spcPts val="0"/>
              </a:spcBef>
              <a:spcAft>
                <a:spcPts val="0"/>
              </a:spcAft>
              <a:buClr>
                <a:srgbClr val="000000"/>
              </a:buClr>
              <a:buSzPts val="1500"/>
              <a:buChar char="○"/>
            </a:pPr>
            <a:r>
              <a:rPr lang="en" sz="1500">
                <a:solidFill>
                  <a:srgbClr val="000000"/>
                </a:solidFill>
              </a:rPr>
              <a:t>1D convolutions</a:t>
            </a:r>
            <a:endParaRPr sz="1500">
              <a:solidFill>
                <a:srgbClr val="000000"/>
              </a:solidFill>
            </a:endParaRPr>
          </a:p>
        </p:txBody>
      </p:sp>
      <p:pic>
        <p:nvPicPr>
          <p:cNvPr id="251" name="Shape 251"/>
          <p:cNvPicPr preferRelativeResize="0"/>
          <p:nvPr/>
        </p:nvPicPr>
        <p:blipFill>
          <a:blip r:embed="rId3">
            <a:alphaModFix/>
          </a:blip>
          <a:stretch>
            <a:fillRect/>
          </a:stretch>
        </p:blipFill>
        <p:spPr>
          <a:xfrm>
            <a:off x="4700201" y="1407600"/>
            <a:ext cx="4100175" cy="3565400"/>
          </a:xfrm>
          <a:prstGeom prst="rect">
            <a:avLst/>
          </a:prstGeom>
          <a:noFill/>
          <a:ln>
            <a:noFill/>
          </a:ln>
        </p:spPr>
      </p:pic>
      <p:sp>
        <p:nvSpPr>
          <p:cNvPr id="252" name="Shape 252"/>
          <p:cNvSpPr txBox="1"/>
          <p:nvPr/>
        </p:nvSpPr>
        <p:spPr>
          <a:xfrm>
            <a:off x="5470300" y="411700"/>
            <a:ext cx="1207800" cy="35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200"/>
              <a:t>Input vectors</a:t>
            </a:r>
            <a:endParaRPr b="1" sz="1200"/>
          </a:p>
        </p:txBody>
      </p:sp>
      <p:sp>
        <p:nvSpPr>
          <p:cNvPr id="253" name="Shape 253"/>
          <p:cNvSpPr/>
          <p:nvPr/>
        </p:nvSpPr>
        <p:spPr>
          <a:xfrm>
            <a:off x="5893025" y="867050"/>
            <a:ext cx="2913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txBox="1"/>
          <p:nvPr/>
        </p:nvSpPr>
        <p:spPr>
          <a:xfrm>
            <a:off x="6585750" y="411700"/>
            <a:ext cx="1207800" cy="35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t>Weight matrix</a:t>
            </a:r>
            <a:endParaRPr b="1" sz="1200"/>
          </a:p>
        </p:txBody>
      </p:sp>
      <p:sp>
        <p:nvSpPr>
          <p:cNvPr id="255" name="Shape 255"/>
          <p:cNvSpPr/>
          <p:nvPr/>
        </p:nvSpPr>
        <p:spPr>
          <a:xfrm>
            <a:off x="7044000" y="867050"/>
            <a:ext cx="2913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txBox="1"/>
          <p:nvPr/>
        </p:nvSpPr>
        <p:spPr>
          <a:xfrm>
            <a:off x="7864600" y="411700"/>
            <a:ext cx="849300" cy="35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a:t>Hidden</a:t>
            </a:r>
            <a:endParaRPr b="1" sz="1200"/>
          </a:p>
        </p:txBody>
      </p:sp>
      <p:sp>
        <p:nvSpPr>
          <p:cNvPr id="257" name="Shape 257"/>
          <p:cNvSpPr/>
          <p:nvPr/>
        </p:nvSpPr>
        <p:spPr>
          <a:xfrm>
            <a:off x="8072550" y="867050"/>
            <a:ext cx="2913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txBox="1"/>
          <p:nvPr>
            <p:ph type="title"/>
          </p:nvPr>
        </p:nvSpPr>
        <p:spPr>
          <a:xfrm>
            <a:off x="489175" y="330725"/>
            <a:ext cx="45441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CNN </a:t>
            </a:r>
            <a:r>
              <a:rPr lang="en">
                <a:solidFill>
                  <a:srgbClr val="000000"/>
                </a:solidFill>
              </a:rPr>
              <a:t>Architecture</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sp>
        <p:nvSpPr>
          <p:cNvPr id="263" name="Shape 263"/>
          <p:cNvSpPr txBox="1"/>
          <p:nvPr/>
        </p:nvSpPr>
        <p:spPr>
          <a:xfrm>
            <a:off x="3852850" y="4646075"/>
            <a:ext cx="1520400" cy="376500"/>
          </a:xfrm>
          <a:prstGeom prst="rect">
            <a:avLst/>
          </a:prstGeom>
          <a:solidFill>
            <a:srgbClr val="CFD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Hidden outputs</a:t>
            </a:r>
            <a:endParaRPr/>
          </a:p>
        </p:txBody>
      </p:sp>
      <p:sp>
        <p:nvSpPr>
          <p:cNvPr id="264" name="Shape 264"/>
          <p:cNvSpPr txBox="1"/>
          <p:nvPr>
            <p:ph idx="1" type="body"/>
          </p:nvPr>
        </p:nvSpPr>
        <p:spPr>
          <a:xfrm>
            <a:off x="387900" y="13374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Use kernel width of size 3 so that features from previous day, current day, day after are used for predicting pollution for current day</a:t>
            </a:r>
            <a:endParaRPr>
              <a:solidFill>
                <a:srgbClr val="000000"/>
              </a:solidFill>
            </a:endParaRPr>
          </a:p>
          <a:p>
            <a:pPr indent="-323850" lvl="1" marL="914400" rtl="0">
              <a:spcBef>
                <a:spcPts val="0"/>
              </a:spcBef>
              <a:spcAft>
                <a:spcPts val="0"/>
              </a:spcAft>
              <a:buClr>
                <a:srgbClr val="000000"/>
              </a:buClr>
              <a:buSzPts val="1500"/>
              <a:buChar char="○"/>
            </a:pPr>
            <a:r>
              <a:rPr lang="en" sz="1500">
                <a:solidFill>
                  <a:srgbClr val="000000"/>
                </a:solidFill>
              </a:rPr>
              <a:t>Will tune kernel width</a:t>
            </a:r>
            <a:endParaRPr sz="1500">
              <a:solidFill>
                <a:srgbClr val="000000"/>
              </a:solidFill>
            </a:endParaRPr>
          </a:p>
        </p:txBody>
      </p:sp>
      <p:pic>
        <p:nvPicPr>
          <p:cNvPr id="265" name="Shape 265"/>
          <p:cNvPicPr preferRelativeResize="0"/>
          <p:nvPr/>
        </p:nvPicPr>
        <p:blipFill>
          <a:blip r:embed="rId3">
            <a:alphaModFix/>
          </a:blip>
          <a:stretch>
            <a:fillRect/>
          </a:stretch>
        </p:blipFill>
        <p:spPr>
          <a:xfrm>
            <a:off x="2748625" y="2341700"/>
            <a:ext cx="6276975" cy="2259000"/>
          </a:xfrm>
          <a:prstGeom prst="rect">
            <a:avLst/>
          </a:prstGeom>
          <a:noFill/>
          <a:ln cap="flat" cmpd="sng" w="9525">
            <a:solidFill>
              <a:srgbClr val="FEFEFF"/>
            </a:solidFill>
            <a:prstDash val="solid"/>
            <a:round/>
            <a:headEnd len="sm" w="sm" type="none"/>
            <a:tailEnd len="sm" w="sm" type="none"/>
          </a:ln>
        </p:spPr>
      </p:pic>
      <p:sp>
        <p:nvSpPr>
          <p:cNvPr id="266" name="Shape 266"/>
          <p:cNvSpPr txBox="1"/>
          <p:nvPr/>
        </p:nvSpPr>
        <p:spPr>
          <a:xfrm>
            <a:off x="1626025" y="3399400"/>
            <a:ext cx="1122600" cy="593100"/>
          </a:xfrm>
          <a:prstGeom prst="rect">
            <a:avLst/>
          </a:prstGeom>
          <a:solidFill>
            <a:srgbClr val="CFD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Sensor-day vectors</a:t>
            </a:r>
            <a:endParaRPr/>
          </a:p>
        </p:txBody>
      </p:sp>
      <p:sp>
        <p:nvSpPr>
          <p:cNvPr id="267" name="Shape 267"/>
          <p:cNvSpPr txBox="1"/>
          <p:nvPr>
            <p:ph type="title"/>
          </p:nvPr>
        </p:nvSpPr>
        <p:spPr>
          <a:xfrm>
            <a:off x="489175" y="3307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CNN </a:t>
            </a:r>
            <a:r>
              <a:rPr lang="en">
                <a:solidFill>
                  <a:srgbClr val="000000"/>
                </a:solidFill>
              </a:rPr>
              <a:t>Architecture</a:t>
            </a:r>
            <a:endParaRPr>
              <a:solidFill>
                <a:srgbClr val="000000"/>
              </a:solidFill>
            </a:endParaRPr>
          </a:p>
        </p:txBody>
      </p:sp>
      <p:sp>
        <p:nvSpPr>
          <p:cNvPr id="268" name="Shape 268"/>
          <p:cNvSpPr/>
          <p:nvPr/>
        </p:nvSpPr>
        <p:spPr>
          <a:xfrm>
            <a:off x="4916175" y="2117075"/>
            <a:ext cx="4099200" cy="2472300"/>
          </a:xfrm>
          <a:prstGeom prst="rect">
            <a:avLst/>
          </a:prstGeom>
          <a:solidFill>
            <a:srgbClr val="FEFEFF"/>
          </a:solidFill>
          <a:ln cap="flat" cmpd="sng" w="9525">
            <a:solidFill>
              <a:srgbClr val="FEFE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